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9"/>
  </p:notesMasterIdLst>
  <p:sldIdLst>
    <p:sldId id="256" r:id="rId3"/>
    <p:sldId id="257" r:id="rId4"/>
    <p:sldId id="323" r:id="rId5"/>
    <p:sldId id="324" r:id="rId6"/>
    <p:sldId id="268" r:id="rId7"/>
    <p:sldId id="325" r:id="rId8"/>
    <p:sldId id="326" r:id="rId9"/>
    <p:sldId id="272" r:id="rId10"/>
    <p:sldId id="259" r:id="rId11"/>
    <p:sldId id="333" r:id="rId12"/>
    <p:sldId id="260" r:id="rId13"/>
    <p:sldId id="334" r:id="rId14"/>
    <p:sldId id="335" r:id="rId15"/>
    <p:sldId id="308" r:id="rId16"/>
    <p:sldId id="336" r:id="rId17"/>
    <p:sldId id="337" r:id="rId18"/>
    <p:sldId id="276" r:id="rId19"/>
    <p:sldId id="278" r:id="rId20"/>
    <p:sldId id="291" r:id="rId21"/>
    <p:sldId id="290" r:id="rId22"/>
    <p:sldId id="296" r:id="rId23"/>
    <p:sldId id="294" r:id="rId24"/>
    <p:sldId id="295" r:id="rId25"/>
    <p:sldId id="297" r:id="rId26"/>
    <p:sldId id="298" r:id="rId27"/>
    <p:sldId id="299" r:id="rId28"/>
    <p:sldId id="301" r:id="rId29"/>
    <p:sldId id="286" r:id="rId30"/>
    <p:sldId id="287" r:id="rId31"/>
    <p:sldId id="288" r:id="rId32"/>
    <p:sldId id="289" r:id="rId33"/>
    <p:sldId id="302" r:id="rId34"/>
    <p:sldId id="310" r:id="rId35"/>
    <p:sldId id="307" r:id="rId36"/>
    <p:sldId id="309" r:id="rId37"/>
    <p:sldId id="33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74A"/>
    <a:srgbClr val="69E2FF"/>
    <a:srgbClr val="00B0D8"/>
    <a:srgbClr val="4B7AC2"/>
    <a:srgbClr val="FFC50B"/>
    <a:srgbClr val="F7931E"/>
    <a:srgbClr val="E44145"/>
    <a:srgbClr val="FD53B7"/>
    <a:srgbClr val="8EB819"/>
    <a:srgbClr val="6F9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79" autoAdjust="0"/>
    <p:restoredTop sz="94660"/>
  </p:normalViewPr>
  <p:slideViewPr>
    <p:cSldViewPr snapToGrid="0">
      <p:cViewPr>
        <p:scale>
          <a:sx n="100" d="100"/>
          <a:sy n="100" d="100"/>
        </p:scale>
        <p:origin x="0" y="336"/>
      </p:cViewPr>
      <p:guideLst>
        <p:guide orient="horz" pos="2160"/>
        <p:guide pos="3840"/>
      </p:guideLst>
    </p:cSldViewPr>
  </p:slideViewPr>
  <p:notesTextViewPr>
    <p:cViewPr>
      <p:scale>
        <a:sx n="1" d="1"/>
        <a:sy n="1" d="1"/>
      </p:scale>
      <p:origin x="0" y="0"/>
    </p:cViewPr>
  </p:notesTextViewPr>
  <p:sorterViewPr>
    <p:cViewPr>
      <p:scale>
        <a:sx n="100" d="100"/>
        <a:sy n="100" d="100"/>
      </p:scale>
      <p:origin x="0" y="-279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271990-FF09-4710-9A6A-2576B8929D7E}" type="datetimeFigureOut">
              <a:rPr lang="en-US" smtClean="0"/>
              <a:t>6/19/2015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0A29CA-3314-4051-B292-52BD50B90792}" type="slidenum">
              <a:rPr lang="en-US" smtClean="0"/>
              <a:t>‹#›</a:t>
            </a:fld>
            <a:endParaRPr lang="en-US"/>
          </a:p>
        </p:txBody>
      </p:sp>
    </p:spTree>
    <p:extLst>
      <p:ext uri="{BB962C8B-B14F-4D97-AF65-F5344CB8AC3E}">
        <p14:creationId xmlns:p14="http://schemas.microsoft.com/office/powerpoint/2010/main" val="367000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2159521" y="685537"/>
            <a:ext cx="2538959" cy="3429791"/>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 conversation that could happen in anyone’s district, and how it would go if you had a weak brand.  It begins with a little misinformation.  The lady on the left has heard that they….which would be pretty alarming to anyone who hasn’t had any brand exposure, and it may lead to them making a mistake like deciding to not participate in your nutrition program.  Because you may have been silent or ineffective at communicating your brand, there was an absence of information.  And in the absence of information, people assume the worst.</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50888" indent="-287338" algn="l" eaLnBrk="0" hangingPunct="0">
              <a:spcBef>
                <a:spcPct val="30000"/>
              </a:spcBef>
              <a:defRPr sz="1200">
                <a:solidFill>
                  <a:schemeClr val="tx1"/>
                </a:solidFill>
                <a:latin typeface="Calibri" pitchFamily="34" charset="0"/>
              </a:defRPr>
            </a:lvl2pPr>
            <a:lvl3pPr marL="1154113" indent="-230188" algn="l" eaLnBrk="0" hangingPunct="0">
              <a:spcBef>
                <a:spcPct val="30000"/>
              </a:spcBef>
              <a:defRPr sz="1200">
                <a:solidFill>
                  <a:schemeClr val="tx1"/>
                </a:solidFill>
                <a:latin typeface="Calibri" pitchFamily="34" charset="0"/>
              </a:defRPr>
            </a:lvl3pPr>
            <a:lvl4pPr marL="1617663" indent="-230188" algn="l" eaLnBrk="0" hangingPunct="0">
              <a:spcBef>
                <a:spcPct val="30000"/>
              </a:spcBef>
              <a:defRPr sz="1200">
                <a:solidFill>
                  <a:schemeClr val="tx1"/>
                </a:solidFill>
                <a:latin typeface="Calibri" pitchFamily="34" charset="0"/>
              </a:defRPr>
            </a:lvl4pPr>
            <a:lvl5pPr marL="2079625" indent="-230188" algn="l" eaLnBrk="0" hangingPunct="0">
              <a:spcBef>
                <a:spcPct val="30000"/>
              </a:spcBef>
              <a:defRPr sz="1200">
                <a:solidFill>
                  <a:schemeClr val="tx1"/>
                </a:solidFill>
                <a:latin typeface="Calibri" pitchFamily="34" charset="0"/>
              </a:defRPr>
            </a:lvl5pPr>
            <a:lvl6pPr marL="2536825" indent="-230188" eaLnBrk="0" fontAlgn="base" hangingPunct="0">
              <a:spcBef>
                <a:spcPct val="30000"/>
              </a:spcBef>
              <a:spcAft>
                <a:spcPct val="0"/>
              </a:spcAft>
              <a:defRPr sz="1200">
                <a:solidFill>
                  <a:schemeClr val="tx1"/>
                </a:solidFill>
                <a:latin typeface="Calibri" pitchFamily="34" charset="0"/>
              </a:defRPr>
            </a:lvl6pPr>
            <a:lvl7pPr marL="2994025" indent="-230188" eaLnBrk="0" fontAlgn="base" hangingPunct="0">
              <a:spcBef>
                <a:spcPct val="30000"/>
              </a:spcBef>
              <a:spcAft>
                <a:spcPct val="0"/>
              </a:spcAft>
              <a:defRPr sz="1200">
                <a:solidFill>
                  <a:schemeClr val="tx1"/>
                </a:solidFill>
                <a:latin typeface="Calibri" pitchFamily="34" charset="0"/>
              </a:defRPr>
            </a:lvl7pPr>
            <a:lvl8pPr marL="3451225" indent="-230188" eaLnBrk="0" fontAlgn="base" hangingPunct="0">
              <a:spcBef>
                <a:spcPct val="30000"/>
              </a:spcBef>
              <a:spcAft>
                <a:spcPct val="0"/>
              </a:spcAft>
              <a:defRPr sz="1200">
                <a:solidFill>
                  <a:schemeClr val="tx1"/>
                </a:solidFill>
                <a:latin typeface="Calibri" pitchFamily="34" charset="0"/>
              </a:defRPr>
            </a:lvl8pPr>
            <a:lvl9pPr marL="3908425" indent="-2301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F1117AE-9363-4996-9458-CA8FC3CF170A}" type="slidenum">
              <a:rPr lang="en-US" altLang="en-US">
                <a:solidFill>
                  <a:srgbClr val="000000"/>
                </a:solidFill>
                <a:latin typeface="Times New Roman" pitchFamily="18" charset="0"/>
              </a:rPr>
              <a:pPr algn="r" eaLnBrk="1" hangingPunct="1">
                <a:spcBef>
                  <a:spcPct val="0"/>
                </a:spcBef>
              </a:pPr>
              <a:t>6</a:t>
            </a:fld>
            <a:endParaRPr lang="en-US" altLang="en-US">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2159521" y="685537"/>
            <a:ext cx="2538959" cy="3429791"/>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Let’s look at the situation if there were some strong branding involved, and if you did have a strong voice.  It begins the same way, with the same misinformation.  But that is quickly refuted by a brand evangelist, who actually knows some facts about your program. Not only is the brand evangelist not swayed by the lady who is misinformed, but it’s likely that she’ll help win her over.  The presence of information that you provided has created someone who can be your advocate – they’re there to speak on your behalf, even when you never knew the conversation was happening.</a:t>
            </a:r>
          </a:p>
          <a:p>
            <a:endParaRPr lang="en-US" altLang="en-US" smtClean="0"/>
          </a:p>
          <a:p>
            <a:pPr eaLnBrk="1" hangingPunct="1">
              <a:spcBef>
                <a:spcPct val="0"/>
              </a:spcBef>
            </a:pPr>
            <a:r>
              <a:rPr lang="en-US" altLang="en-US" smtClean="0"/>
              <a:t>Whether you like it or not, these conversations are happening right now.  In your district.  They’re happening in people’s homes, over the telephone, and even online.  The main difference between today and yesterday is – you now have tools available to you that will help you find these conversations and insert yourself.  </a:t>
            </a:r>
          </a:p>
          <a:p>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50888" indent="-287338" algn="l" eaLnBrk="0" hangingPunct="0">
              <a:spcBef>
                <a:spcPct val="30000"/>
              </a:spcBef>
              <a:defRPr sz="1200">
                <a:solidFill>
                  <a:schemeClr val="tx1"/>
                </a:solidFill>
                <a:latin typeface="Calibri" pitchFamily="34" charset="0"/>
              </a:defRPr>
            </a:lvl2pPr>
            <a:lvl3pPr marL="1154113" indent="-230188" algn="l" eaLnBrk="0" hangingPunct="0">
              <a:spcBef>
                <a:spcPct val="30000"/>
              </a:spcBef>
              <a:defRPr sz="1200">
                <a:solidFill>
                  <a:schemeClr val="tx1"/>
                </a:solidFill>
                <a:latin typeface="Calibri" pitchFamily="34" charset="0"/>
              </a:defRPr>
            </a:lvl3pPr>
            <a:lvl4pPr marL="1617663" indent="-230188" algn="l" eaLnBrk="0" hangingPunct="0">
              <a:spcBef>
                <a:spcPct val="30000"/>
              </a:spcBef>
              <a:defRPr sz="1200">
                <a:solidFill>
                  <a:schemeClr val="tx1"/>
                </a:solidFill>
                <a:latin typeface="Calibri" pitchFamily="34" charset="0"/>
              </a:defRPr>
            </a:lvl4pPr>
            <a:lvl5pPr marL="2079625" indent="-230188" algn="l" eaLnBrk="0" hangingPunct="0">
              <a:spcBef>
                <a:spcPct val="30000"/>
              </a:spcBef>
              <a:defRPr sz="1200">
                <a:solidFill>
                  <a:schemeClr val="tx1"/>
                </a:solidFill>
                <a:latin typeface="Calibri" pitchFamily="34" charset="0"/>
              </a:defRPr>
            </a:lvl5pPr>
            <a:lvl6pPr marL="2536825" indent="-230188" eaLnBrk="0" fontAlgn="base" hangingPunct="0">
              <a:spcBef>
                <a:spcPct val="30000"/>
              </a:spcBef>
              <a:spcAft>
                <a:spcPct val="0"/>
              </a:spcAft>
              <a:defRPr sz="1200">
                <a:solidFill>
                  <a:schemeClr val="tx1"/>
                </a:solidFill>
                <a:latin typeface="Calibri" pitchFamily="34" charset="0"/>
              </a:defRPr>
            </a:lvl6pPr>
            <a:lvl7pPr marL="2994025" indent="-230188" eaLnBrk="0" fontAlgn="base" hangingPunct="0">
              <a:spcBef>
                <a:spcPct val="30000"/>
              </a:spcBef>
              <a:spcAft>
                <a:spcPct val="0"/>
              </a:spcAft>
              <a:defRPr sz="1200">
                <a:solidFill>
                  <a:schemeClr val="tx1"/>
                </a:solidFill>
                <a:latin typeface="Calibri" pitchFamily="34" charset="0"/>
              </a:defRPr>
            </a:lvl7pPr>
            <a:lvl8pPr marL="3451225" indent="-230188" eaLnBrk="0" fontAlgn="base" hangingPunct="0">
              <a:spcBef>
                <a:spcPct val="30000"/>
              </a:spcBef>
              <a:spcAft>
                <a:spcPct val="0"/>
              </a:spcAft>
              <a:defRPr sz="1200">
                <a:solidFill>
                  <a:schemeClr val="tx1"/>
                </a:solidFill>
                <a:latin typeface="Calibri" pitchFamily="34" charset="0"/>
              </a:defRPr>
            </a:lvl8pPr>
            <a:lvl9pPr marL="3908425" indent="-2301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07A8BFE5-AF4E-4912-ACD0-706394959020}" type="slidenum">
              <a:rPr lang="en-US" altLang="en-US">
                <a:solidFill>
                  <a:srgbClr val="000000"/>
                </a:solidFill>
                <a:latin typeface="Times New Roman" pitchFamily="18" charset="0"/>
              </a:rPr>
              <a:pPr algn="r" eaLnBrk="1" hangingPunct="1">
                <a:spcBef>
                  <a:spcPct val="0"/>
                </a:spcBef>
              </a:pPr>
              <a:t>7</a:t>
            </a:fld>
            <a:endParaRPr lang="en-US" altLang="en-US">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9736E7-ED9E-409F-872A-F665CBD9D6A1}"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335516476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736E7-ED9E-409F-872A-F665CBD9D6A1}"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56734888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736E7-ED9E-409F-872A-F665CBD9D6A1}"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74153681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FD98EBC1-C064-4860-8BB0-5D87823E6BFB}" type="datetimeFigureOut">
              <a:rPr lang="en-US"/>
              <a:pPr>
                <a:defRPr/>
              </a:pPr>
              <a:t>6/19/2015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9B07E26D-B954-4D87-80C6-D2AD5A7481E3}" type="slidenum">
              <a:rPr lang="en-US"/>
              <a:pPr>
                <a:defRPr/>
              </a:pPr>
              <a:t>‹#›</a:t>
            </a:fld>
            <a:endParaRPr lang="en-US" dirty="0"/>
          </a:p>
        </p:txBody>
      </p:sp>
    </p:spTree>
    <p:extLst>
      <p:ext uri="{BB962C8B-B14F-4D97-AF65-F5344CB8AC3E}">
        <p14:creationId xmlns:p14="http://schemas.microsoft.com/office/powerpoint/2010/main" val="4179333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71D3D87A-A757-4ADC-B2EB-DAD55F7F4D5A}" type="datetimeFigureOut">
              <a:rPr lang="en-US"/>
              <a:pPr>
                <a:defRPr/>
              </a:pPr>
              <a:t>6/19/2015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7DE029BF-18BD-4E7D-A234-A69E11D2A7EF}" type="slidenum">
              <a:rPr lang="en-US"/>
              <a:pPr>
                <a:defRPr/>
              </a:pPr>
              <a:t>‹#›</a:t>
            </a:fld>
            <a:endParaRPr lang="en-US" dirty="0"/>
          </a:p>
        </p:txBody>
      </p:sp>
    </p:spTree>
    <p:extLst>
      <p:ext uri="{BB962C8B-B14F-4D97-AF65-F5344CB8AC3E}">
        <p14:creationId xmlns:p14="http://schemas.microsoft.com/office/powerpoint/2010/main" val="2221739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57633C0E-0B09-4169-BFFC-F3EE36037DE7}" type="datetimeFigureOut">
              <a:rPr lang="en-US"/>
              <a:pPr>
                <a:defRPr/>
              </a:pPr>
              <a:t>6/19/2015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D222073D-D2EB-4987-BA9C-C4BCDAF2E640}" type="slidenum">
              <a:rPr lang="en-US"/>
              <a:pPr>
                <a:defRPr/>
              </a:pPr>
              <a:t>‹#›</a:t>
            </a:fld>
            <a:endParaRPr lang="en-US" dirty="0"/>
          </a:p>
        </p:txBody>
      </p:sp>
    </p:spTree>
    <p:extLst>
      <p:ext uri="{BB962C8B-B14F-4D97-AF65-F5344CB8AC3E}">
        <p14:creationId xmlns:p14="http://schemas.microsoft.com/office/powerpoint/2010/main" val="441141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820C90E3-7933-4568-9CFA-ACCBC6C42D1E}" type="datetimeFigureOut">
              <a:rPr lang="en-US"/>
              <a:pPr>
                <a:defRPr/>
              </a:pPr>
              <a:t>6/19/2015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A1DB054B-2ED2-4892-AD2F-4290B74D09F3}" type="slidenum">
              <a:rPr lang="en-US"/>
              <a:pPr>
                <a:defRPr/>
              </a:pPr>
              <a:t>‹#›</a:t>
            </a:fld>
            <a:endParaRPr lang="en-US" dirty="0"/>
          </a:p>
        </p:txBody>
      </p:sp>
    </p:spTree>
    <p:extLst>
      <p:ext uri="{BB962C8B-B14F-4D97-AF65-F5344CB8AC3E}">
        <p14:creationId xmlns:p14="http://schemas.microsoft.com/office/powerpoint/2010/main" val="2616764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B5F8D7C0-1374-42C4-9F10-81F285DCD3CC}" type="datetimeFigureOut">
              <a:rPr lang="en-US"/>
              <a:pPr>
                <a:defRPr/>
              </a:pPr>
              <a:t>6/19/2015</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D40C3E00-6078-45CD-AACD-73106BD5D081}" type="slidenum">
              <a:rPr lang="en-US"/>
              <a:pPr>
                <a:defRPr/>
              </a:pPr>
              <a:t>‹#›</a:t>
            </a:fld>
            <a:endParaRPr lang="en-US" dirty="0"/>
          </a:p>
        </p:txBody>
      </p:sp>
    </p:spTree>
    <p:extLst>
      <p:ext uri="{BB962C8B-B14F-4D97-AF65-F5344CB8AC3E}">
        <p14:creationId xmlns:p14="http://schemas.microsoft.com/office/powerpoint/2010/main" val="896858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9431A7E1-D0A7-410C-9F58-5BCFC83E0068}" type="datetimeFigureOut">
              <a:rPr lang="en-US"/>
              <a:pPr>
                <a:defRPr/>
              </a:pPr>
              <a:t>6/19/2015</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EF3C8096-5729-449B-8F85-F6323EDBCA52}" type="slidenum">
              <a:rPr lang="en-US"/>
              <a:pPr>
                <a:defRPr/>
              </a:pPr>
              <a:t>‹#›</a:t>
            </a:fld>
            <a:endParaRPr lang="en-US" dirty="0"/>
          </a:p>
        </p:txBody>
      </p:sp>
    </p:spTree>
    <p:extLst>
      <p:ext uri="{BB962C8B-B14F-4D97-AF65-F5344CB8AC3E}">
        <p14:creationId xmlns:p14="http://schemas.microsoft.com/office/powerpoint/2010/main" val="2051127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F2AB14C3-891C-4330-A80E-2F761EA1F725}" type="datetimeFigureOut">
              <a:rPr lang="en-US"/>
              <a:pPr>
                <a:defRPr/>
              </a:pPr>
              <a:t>6/19/2015</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AB28AB04-068D-4945-B174-B577DEB80638}" type="slidenum">
              <a:rPr lang="en-US"/>
              <a:pPr>
                <a:defRPr/>
              </a:pPr>
              <a:t>‹#›</a:t>
            </a:fld>
            <a:endParaRPr lang="en-US" dirty="0"/>
          </a:p>
        </p:txBody>
      </p:sp>
    </p:spTree>
    <p:extLst>
      <p:ext uri="{BB962C8B-B14F-4D97-AF65-F5344CB8AC3E}">
        <p14:creationId xmlns:p14="http://schemas.microsoft.com/office/powerpoint/2010/main" val="422030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2F3BC3C7-24AF-4907-BD91-9AEA0BEB69DE}" type="datetimeFigureOut">
              <a:rPr lang="en-US"/>
              <a:pPr>
                <a:defRPr/>
              </a:pPr>
              <a:t>6/19/2015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4F4358E6-3E45-4A9F-B460-15476D20F2D2}" type="slidenum">
              <a:rPr lang="en-US"/>
              <a:pPr>
                <a:defRPr/>
              </a:pPr>
              <a:t>‹#›</a:t>
            </a:fld>
            <a:endParaRPr lang="en-US" dirty="0"/>
          </a:p>
        </p:txBody>
      </p:sp>
    </p:spTree>
    <p:extLst>
      <p:ext uri="{BB962C8B-B14F-4D97-AF65-F5344CB8AC3E}">
        <p14:creationId xmlns:p14="http://schemas.microsoft.com/office/powerpoint/2010/main" val="114945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736E7-ED9E-409F-872A-F665CBD9D6A1}"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90528356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9EF57B07-135E-4FCE-B5C0-9AC6540828F8}" type="datetimeFigureOut">
              <a:rPr lang="en-US"/>
              <a:pPr>
                <a:defRPr/>
              </a:pPr>
              <a:t>6/19/2015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5BBBFD2E-06E7-4792-B241-8807925BFDAC}" type="slidenum">
              <a:rPr lang="en-US"/>
              <a:pPr>
                <a:defRPr/>
              </a:pPr>
              <a:t>‹#›</a:t>
            </a:fld>
            <a:endParaRPr lang="en-US" dirty="0"/>
          </a:p>
        </p:txBody>
      </p:sp>
    </p:spTree>
    <p:extLst>
      <p:ext uri="{BB962C8B-B14F-4D97-AF65-F5344CB8AC3E}">
        <p14:creationId xmlns:p14="http://schemas.microsoft.com/office/powerpoint/2010/main" val="706860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51F9D985-69BD-4A55-BBAE-8081C55ABC51}" type="datetimeFigureOut">
              <a:rPr lang="en-US"/>
              <a:pPr>
                <a:defRPr/>
              </a:pPr>
              <a:t>6/19/2015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65890898-B2F0-4154-8D13-41AB7E2CF013}" type="slidenum">
              <a:rPr lang="en-US"/>
              <a:pPr>
                <a:defRPr/>
              </a:pPr>
              <a:t>‹#›</a:t>
            </a:fld>
            <a:endParaRPr lang="en-US" dirty="0"/>
          </a:p>
        </p:txBody>
      </p:sp>
    </p:spTree>
    <p:extLst>
      <p:ext uri="{BB962C8B-B14F-4D97-AF65-F5344CB8AC3E}">
        <p14:creationId xmlns:p14="http://schemas.microsoft.com/office/powerpoint/2010/main" val="1862788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imes New Roman" pitchFamily="18" charset="0"/>
              </a:defRPr>
            </a:lvl1pPr>
          </a:lstStyle>
          <a:p>
            <a:pPr>
              <a:defRPr/>
            </a:pPr>
            <a:fld id="{23CDE4FE-5747-4AEE-BE71-5DDAA5547148}" type="datetimeFigureOut">
              <a:rPr lang="en-US"/>
              <a:pPr>
                <a:defRPr/>
              </a:pPr>
              <a:t>6/19/2015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imes New Roman" pitchFamily="18" charset="0"/>
              </a:defRPr>
            </a:lvl1pPr>
          </a:lstStyle>
          <a:p>
            <a:pPr>
              <a:defRPr/>
            </a:pPr>
            <a:fld id="{B1F469A0-8896-4131-94C3-7866E8FFE075}" type="slidenum">
              <a:rPr lang="en-US"/>
              <a:pPr>
                <a:defRPr/>
              </a:pPr>
              <a:t>‹#›</a:t>
            </a:fld>
            <a:endParaRPr lang="en-US" dirty="0"/>
          </a:p>
        </p:txBody>
      </p:sp>
    </p:spTree>
    <p:extLst>
      <p:ext uri="{BB962C8B-B14F-4D97-AF65-F5344CB8AC3E}">
        <p14:creationId xmlns:p14="http://schemas.microsoft.com/office/powerpoint/2010/main" val="3791945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9736E7-ED9E-409F-872A-F665CBD9D6A1}" type="datetimeFigureOut">
              <a:rPr lang="en-US" smtClean="0"/>
              <a:t>6/19/2015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227628339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9736E7-ED9E-409F-872A-F665CBD9D6A1}" type="datetimeFigureOut">
              <a:rPr lang="en-US" smtClean="0"/>
              <a:t>6/19/2015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408609414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9736E7-ED9E-409F-872A-F665CBD9D6A1}" type="datetimeFigureOut">
              <a:rPr lang="en-US" smtClean="0"/>
              <a:t>6/19/2015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290511164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9736E7-ED9E-409F-872A-F665CBD9D6A1}" type="datetimeFigureOut">
              <a:rPr lang="en-US" smtClean="0"/>
              <a:t>6/19/2015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188891785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736E7-ED9E-409F-872A-F665CBD9D6A1}" type="datetimeFigureOut">
              <a:rPr lang="en-US" smtClean="0"/>
              <a:t>6/19/2015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428033045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736E7-ED9E-409F-872A-F665CBD9D6A1}" type="datetimeFigureOut">
              <a:rPr lang="en-US" smtClean="0"/>
              <a:t>6/19/2015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17605662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736E7-ED9E-409F-872A-F665CBD9D6A1}" type="datetimeFigureOut">
              <a:rPr lang="en-US" smtClean="0"/>
              <a:t>6/19/2015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688DE-8339-425C-98D0-A18D6AD60A52}" type="slidenum">
              <a:rPr lang="en-US" smtClean="0"/>
              <a:t>‹#›</a:t>
            </a:fld>
            <a:endParaRPr lang="en-US"/>
          </a:p>
        </p:txBody>
      </p:sp>
    </p:spTree>
    <p:extLst>
      <p:ext uri="{BB962C8B-B14F-4D97-AF65-F5344CB8AC3E}">
        <p14:creationId xmlns:p14="http://schemas.microsoft.com/office/powerpoint/2010/main" val="140688394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736E7-ED9E-409F-872A-F665CBD9D6A1}" type="datetimeFigureOut">
              <a:rPr lang="en-US" smtClean="0"/>
              <a:t>6/19/2015</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688DE-8339-425C-98D0-A18D6AD60A52}" type="slidenum">
              <a:rPr lang="en-US" smtClean="0"/>
              <a:t>‹#›</a:t>
            </a:fld>
            <a:endParaRPr lang="en-US"/>
          </a:p>
        </p:txBody>
      </p:sp>
    </p:spTree>
    <p:extLst>
      <p:ext uri="{BB962C8B-B14F-4D97-AF65-F5344CB8AC3E}">
        <p14:creationId xmlns:p14="http://schemas.microsoft.com/office/powerpoint/2010/main" val="1230736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defRPr>
            </a:lvl1pPr>
          </a:lstStyle>
          <a:p>
            <a:pPr>
              <a:defRPr/>
            </a:pPr>
            <a:fld id="{6B7AE024-0363-4AA9-93BB-28267A6AEE15}" type="datetimeFigureOut">
              <a:rPr lang="en-US"/>
              <a:pPr>
                <a:defRPr/>
              </a:pPr>
              <a:t>6/19/2015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defRPr>
            </a:lvl1pPr>
          </a:lstStyle>
          <a:p>
            <a:pPr>
              <a:defRPr/>
            </a:pPr>
            <a:fld id="{DAA9BFCA-2491-4CC1-A7B5-BB8AB7F06A10}" type="slidenum">
              <a:rPr lang="en-US"/>
              <a:pPr>
                <a:defRPr/>
              </a:pPr>
              <a:t>‹#›</a:t>
            </a:fld>
            <a:endParaRPr lang="en-US" dirty="0"/>
          </a:p>
        </p:txBody>
      </p:sp>
      <p:sp>
        <p:nvSpPr>
          <p:cNvPr id="7" name="Rectangle 6"/>
          <p:cNvSpPr/>
          <p:nvPr userDrawn="1"/>
        </p:nvSpPr>
        <p:spPr>
          <a:xfrm>
            <a:off x="0" y="6629400"/>
            <a:ext cx="1016000" cy="228600"/>
          </a:xfrm>
          <a:prstGeom prst="rect">
            <a:avLst/>
          </a:prstGeom>
          <a:solidFill>
            <a:srgbClr val="008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8" name="Rectangle 7"/>
          <p:cNvSpPr/>
          <p:nvPr userDrawn="1"/>
        </p:nvSpPr>
        <p:spPr>
          <a:xfrm>
            <a:off x="3048000" y="6629400"/>
            <a:ext cx="1016000" cy="2286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9" name="Rectangle 8"/>
          <p:cNvSpPr/>
          <p:nvPr userDrawn="1"/>
        </p:nvSpPr>
        <p:spPr>
          <a:xfrm>
            <a:off x="1016000" y="6629400"/>
            <a:ext cx="1016000" cy="2286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0" name="Rectangle 9"/>
          <p:cNvSpPr/>
          <p:nvPr userDrawn="1"/>
        </p:nvSpPr>
        <p:spPr>
          <a:xfrm>
            <a:off x="2032000" y="6629400"/>
            <a:ext cx="1016000" cy="228600"/>
          </a:xfrm>
          <a:prstGeom prst="rect">
            <a:avLst/>
          </a:prstGeom>
          <a:solidFill>
            <a:srgbClr val="00DF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1" name="Rectangle 10"/>
          <p:cNvSpPr/>
          <p:nvPr userDrawn="1"/>
        </p:nvSpPr>
        <p:spPr>
          <a:xfrm>
            <a:off x="4064000" y="6629400"/>
            <a:ext cx="1016000" cy="228600"/>
          </a:xfrm>
          <a:prstGeom prst="rect">
            <a:avLst/>
          </a:prstGeom>
          <a:solidFill>
            <a:srgbClr val="008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2" name="Rectangle 11"/>
          <p:cNvSpPr/>
          <p:nvPr userDrawn="1"/>
        </p:nvSpPr>
        <p:spPr>
          <a:xfrm>
            <a:off x="7112000" y="6629400"/>
            <a:ext cx="1016000" cy="2286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3" name="Rectangle 12"/>
          <p:cNvSpPr/>
          <p:nvPr userDrawn="1"/>
        </p:nvSpPr>
        <p:spPr>
          <a:xfrm>
            <a:off x="5080000" y="6629400"/>
            <a:ext cx="1016000" cy="2286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4" name="Rectangle 13"/>
          <p:cNvSpPr/>
          <p:nvPr userDrawn="1"/>
        </p:nvSpPr>
        <p:spPr>
          <a:xfrm>
            <a:off x="6096000" y="6629400"/>
            <a:ext cx="1016000" cy="228600"/>
          </a:xfrm>
          <a:prstGeom prst="rect">
            <a:avLst/>
          </a:prstGeom>
          <a:solidFill>
            <a:srgbClr val="00DF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5" name="Rectangle 14"/>
          <p:cNvSpPr/>
          <p:nvPr userDrawn="1"/>
        </p:nvSpPr>
        <p:spPr>
          <a:xfrm>
            <a:off x="8128000" y="6629400"/>
            <a:ext cx="1016000" cy="228600"/>
          </a:xfrm>
          <a:prstGeom prst="rect">
            <a:avLst/>
          </a:prstGeom>
          <a:solidFill>
            <a:srgbClr val="008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6" name="Rectangle 15"/>
          <p:cNvSpPr/>
          <p:nvPr userDrawn="1"/>
        </p:nvSpPr>
        <p:spPr>
          <a:xfrm>
            <a:off x="11176000" y="6629400"/>
            <a:ext cx="1016000" cy="2286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7" name="Rectangle 16"/>
          <p:cNvSpPr/>
          <p:nvPr userDrawn="1"/>
        </p:nvSpPr>
        <p:spPr>
          <a:xfrm>
            <a:off x="9144000" y="6629400"/>
            <a:ext cx="1016000" cy="2286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8" name="Rectangle 17"/>
          <p:cNvSpPr/>
          <p:nvPr userDrawn="1"/>
        </p:nvSpPr>
        <p:spPr>
          <a:xfrm>
            <a:off x="10160000" y="6629400"/>
            <a:ext cx="1016000" cy="228600"/>
          </a:xfrm>
          <a:prstGeom prst="rect">
            <a:avLst/>
          </a:prstGeom>
          <a:solidFill>
            <a:srgbClr val="00DF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Tree>
    <p:extLst>
      <p:ext uri="{BB962C8B-B14F-4D97-AF65-F5344CB8AC3E}">
        <p14:creationId xmlns:p14="http://schemas.microsoft.com/office/powerpoint/2010/main" val="6769174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1" y="4313719"/>
            <a:ext cx="8738139" cy="969487"/>
          </a:xfrm>
          <a:prstGeom prst="rect">
            <a:avLst/>
          </a:prstGeom>
          <a:effectLst>
            <a:reflection blurRad="6350" stA="52000" endA="300" endPos="3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237462"/>
            <a:ext cx="10058400" cy="1838801"/>
          </a:xfrm>
          <a:prstGeom prst="rect">
            <a:avLst/>
          </a:prstGeom>
        </p:spPr>
      </p:pic>
      <p:sp>
        <p:nvSpPr>
          <p:cNvPr id="6" name="TextBox 5"/>
          <p:cNvSpPr txBox="1"/>
          <p:nvPr/>
        </p:nvSpPr>
        <p:spPr>
          <a:xfrm>
            <a:off x="2057400" y="6023546"/>
            <a:ext cx="8077200" cy="461665"/>
          </a:xfrm>
          <a:prstGeom prst="rect">
            <a:avLst/>
          </a:prstGeom>
          <a:noFill/>
        </p:spPr>
        <p:txBody>
          <a:bodyPr wrap="square" rtlCol="0">
            <a:spAutoFit/>
          </a:bodyPr>
          <a:lstStyle/>
          <a:p>
            <a:pPr algn="ctr"/>
            <a:r>
              <a:rPr lang="en-US" sz="2400" b="1" dirty="0" smtClean="0">
                <a:solidFill>
                  <a:schemeClr val="bg1"/>
                </a:solidFill>
                <a:latin typeface="Helvetica" panose="020B0604020202030204" pitchFamily="34" charset="0"/>
              </a:rPr>
              <a:t>www.CUSDNUTRITION.com</a:t>
            </a:r>
            <a:endParaRPr lang="en-US" sz="2400" b="1" dirty="0">
              <a:solidFill>
                <a:schemeClr val="bg1"/>
              </a:solidFill>
              <a:latin typeface="Helvetica" panose="020B0604020202030204" pitchFamily="34" charset="0"/>
            </a:endParaRPr>
          </a:p>
        </p:txBody>
      </p:sp>
    </p:spTree>
    <p:extLst>
      <p:ext uri="{BB962C8B-B14F-4D97-AF65-F5344CB8AC3E}">
        <p14:creationId xmlns:p14="http://schemas.microsoft.com/office/powerpoint/2010/main" val="314186934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000" fill="hold"/>
                                        <p:tgtEl>
                                          <p:spTgt spid="8"/>
                                        </p:tgtEl>
                                        <p:attrNameLst>
                                          <p:attrName>ppt_w</p:attrName>
                                        </p:attrNameLst>
                                      </p:cBhvr>
                                      <p:tavLst>
                                        <p:tav tm="0">
                                          <p:val>
                                            <p:fltVal val="0"/>
                                          </p:val>
                                        </p:tav>
                                        <p:tav tm="100000">
                                          <p:val>
                                            <p:strVal val="#ppt_w"/>
                                          </p:val>
                                        </p:tav>
                                      </p:tavLst>
                                    </p:anim>
                                    <p:anim calcmode="lin" valueType="num">
                                      <p:cBhvr>
                                        <p:cTn id="11" dur="2000" fill="hold"/>
                                        <p:tgtEl>
                                          <p:spTgt spid="8"/>
                                        </p:tgtEl>
                                        <p:attrNameLst>
                                          <p:attrName>ppt_h</p:attrName>
                                        </p:attrNameLst>
                                      </p:cBhvr>
                                      <p:tavLst>
                                        <p:tav tm="0">
                                          <p:val>
                                            <p:fltVal val="0"/>
                                          </p:val>
                                        </p:tav>
                                        <p:tav tm="100000">
                                          <p:val>
                                            <p:strVal val="#ppt_h"/>
                                          </p:val>
                                        </p:tav>
                                      </p:tavLst>
                                    </p:anim>
                                    <p:animEffect transition="in" filter="fade">
                                      <p:cBhvr>
                                        <p:cTn id="12" dur="2000"/>
                                        <p:tgtEl>
                                          <p:spTgt spid="8"/>
                                        </p:tgtEl>
                                      </p:cBhvr>
                                    </p:animEffect>
                                  </p:childTnLst>
                                </p:cTn>
                              </p:par>
                            </p:childTnLst>
                          </p:cTn>
                        </p:par>
                        <p:par>
                          <p:cTn id="13" fill="hold">
                            <p:stCondLst>
                              <p:cond delay="5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37144" y="1987718"/>
            <a:ext cx="8917709" cy="1200329"/>
          </a:xfrm>
          <a:prstGeom prst="rect">
            <a:avLst/>
          </a:prstGeom>
          <a:noFill/>
        </p:spPr>
        <p:txBody>
          <a:bodyPr wrap="square" rtlCol="0">
            <a:spAutoFit/>
          </a:bodyPr>
          <a:lstStyle/>
          <a:p>
            <a:pPr algn="ctr"/>
            <a:r>
              <a:rPr lang="en-US" sz="3600" b="1" dirty="0" smtClean="0">
                <a:solidFill>
                  <a:prstClr val="white"/>
                </a:solidFill>
                <a:latin typeface="Segoe UI Semibold" panose="020B0702040204020203" pitchFamily="34" charset="0"/>
                <a:ea typeface="Adobe Gothic Std B" panose="020B0800000000000000" pitchFamily="34" charset="-128"/>
              </a:rPr>
              <a:t>PHASE I : 2015-16 </a:t>
            </a:r>
          </a:p>
          <a:p>
            <a:pPr algn="ctr"/>
            <a:r>
              <a:rPr lang="en-US" sz="3600" b="1" dirty="0" smtClean="0">
                <a:solidFill>
                  <a:prstClr val="white"/>
                </a:solidFill>
                <a:latin typeface="Segoe UI Semibold" panose="020B0702040204020203" pitchFamily="34" charset="0"/>
                <a:ea typeface="Adobe Gothic Std B" panose="020B0800000000000000" pitchFamily="34" charset="-128"/>
              </a:rPr>
              <a:t>Commitment to Change</a:t>
            </a:r>
            <a:endParaRPr lang="en-US" sz="3600" b="1" dirty="0">
              <a:solidFill>
                <a:prstClr val="white"/>
              </a:solidFill>
              <a:latin typeface="Segoe UI Semibold" panose="020B0702040204020203" pitchFamily="34" charset="0"/>
              <a:ea typeface="Adobe Gothic Std B" panose="020B0800000000000000" pitchFamily="34"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5326" y="546100"/>
            <a:ext cx="3048000" cy="126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37490" y="3456981"/>
            <a:ext cx="10317019" cy="2954655"/>
          </a:xfrm>
          <a:prstGeom prst="rect">
            <a:avLst/>
          </a:prstGeom>
        </p:spPr>
        <p:txBody>
          <a:bodyPr wrap="square" anchor="ctr">
            <a:spAutoFit/>
          </a:bodyPr>
          <a:lstStyle/>
          <a:p>
            <a:pPr algn="ctr">
              <a:lnSpc>
                <a:spcPct val="150000"/>
              </a:lnSpc>
            </a:pPr>
            <a:r>
              <a:rPr lang="en-US" altLang="en-US" sz="2800" dirty="0" smtClean="0">
                <a:solidFill>
                  <a:srgbClr val="A5D08A"/>
                </a:solidFill>
                <a:latin typeface="Segoe UI Semibold" panose="020B0702040204020203" pitchFamily="34" charset="0"/>
              </a:rPr>
              <a:t>Work </a:t>
            </a:r>
            <a:r>
              <a:rPr lang="en-US" altLang="en-US" sz="2800" dirty="0">
                <a:solidFill>
                  <a:srgbClr val="A5D08A"/>
                </a:solidFill>
                <a:latin typeface="Segoe UI Semibold" panose="020B0702040204020203" pitchFamily="34" charset="0"/>
              </a:rPr>
              <a:t>to eliminate artificial flavors, colors, </a:t>
            </a:r>
            <a:r>
              <a:rPr lang="en-US" altLang="en-US" sz="2800" dirty="0" smtClean="0">
                <a:solidFill>
                  <a:srgbClr val="A5D08A"/>
                </a:solidFill>
                <a:latin typeface="Segoe UI Semibold" panose="020B0702040204020203" pitchFamily="34" charset="0"/>
              </a:rPr>
              <a:t>            hydrogenated </a:t>
            </a:r>
            <a:r>
              <a:rPr lang="en-US" altLang="en-US" sz="2800" dirty="0">
                <a:solidFill>
                  <a:srgbClr val="A5D08A"/>
                </a:solidFill>
                <a:latin typeface="Segoe UI Semibold" panose="020B0702040204020203" pitchFamily="34" charset="0"/>
              </a:rPr>
              <a:t>fats &amp;</a:t>
            </a:r>
            <a:r>
              <a:rPr lang="en-US" altLang="en-US" sz="2800" dirty="0" smtClean="0">
                <a:solidFill>
                  <a:srgbClr val="A5D08A"/>
                </a:solidFill>
                <a:latin typeface="Segoe UI Semibold" panose="020B0702040204020203" pitchFamily="34" charset="0"/>
              </a:rPr>
              <a:t> </a:t>
            </a:r>
            <a:r>
              <a:rPr lang="en-US" altLang="en-US" sz="2800" dirty="0">
                <a:solidFill>
                  <a:srgbClr val="A5D08A"/>
                </a:solidFill>
                <a:latin typeface="Segoe UI Semibold" panose="020B0702040204020203" pitchFamily="34" charset="0"/>
              </a:rPr>
              <a:t>high fructose corn syrup by </a:t>
            </a:r>
            <a:r>
              <a:rPr lang="en-US" altLang="en-US" sz="2800" dirty="0" smtClean="0">
                <a:solidFill>
                  <a:srgbClr val="A5D08A"/>
                </a:solidFill>
                <a:latin typeface="Segoe UI Semibold" panose="020B0702040204020203" pitchFamily="34" charset="0"/>
              </a:rPr>
              <a:t>2016-17</a:t>
            </a:r>
          </a:p>
          <a:p>
            <a:pPr algn="ctr">
              <a:lnSpc>
                <a:spcPct val="150000"/>
              </a:lnSpc>
            </a:pPr>
            <a:endParaRPr lang="en-US" altLang="en-US" sz="1200" b="1" dirty="0">
              <a:solidFill>
                <a:srgbClr val="A5D08A"/>
              </a:solidFill>
              <a:latin typeface="Helvetica" panose="020B0604020202030204" pitchFamily="34" charset="0"/>
            </a:endParaRPr>
          </a:p>
          <a:p>
            <a:pPr lvl="1" algn="ctr">
              <a:lnSpc>
                <a:spcPct val="150000"/>
              </a:lnSpc>
            </a:pPr>
            <a:r>
              <a:rPr lang="en-US" altLang="en-US" sz="2000" b="1" dirty="0">
                <a:solidFill>
                  <a:srgbClr val="74B74A"/>
                </a:solidFill>
                <a:latin typeface="Helvetica" panose="020B0604020202030204" pitchFamily="34" charset="0"/>
              </a:rPr>
              <a:t> </a:t>
            </a:r>
            <a:r>
              <a:rPr lang="en-US" altLang="en-US" sz="3200" b="1" dirty="0">
                <a:solidFill>
                  <a:srgbClr val="74B74A"/>
                </a:solidFill>
                <a:latin typeface="Segoe UI Semibold" panose="020B0702040204020203" pitchFamily="34" charset="0"/>
              </a:rPr>
              <a:t>A total of 30 food additives</a:t>
            </a:r>
          </a:p>
          <a:p>
            <a:pPr lvl="1" algn="ctr">
              <a:lnSpc>
                <a:spcPct val="150000"/>
              </a:lnSpc>
            </a:pPr>
            <a:r>
              <a:rPr lang="en-US" altLang="en-US" sz="2000" b="1" dirty="0" smtClean="0">
                <a:solidFill>
                  <a:srgbClr val="A5D08A"/>
                </a:solidFill>
                <a:latin typeface="Helvetica" panose="020B0604020202030204" pitchFamily="34" charset="0"/>
              </a:rPr>
              <a:t>  </a:t>
            </a:r>
            <a:r>
              <a:rPr lang="en-US" altLang="en-US" sz="2400" b="1" dirty="0" smtClean="0">
                <a:solidFill>
                  <a:srgbClr val="00B0D8"/>
                </a:solidFill>
                <a:latin typeface="Helvetica" panose="020B0604020202030204" pitchFamily="34" charset="0"/>
              </a:rPr>
              <a:t> </a:t>
            </a:r>
            <a:endParaRPr lang="en-US" altLang="en-US" sz="2400" b="1" dirty="0">
              <a:solidFill>
                <a:srgbClr val="00B0D8"/>
              </a:solidFill>
              <a:latin typeface="Helvetica" panose="020B0604020202030204" pitchFamily="34" charset="0"/>
            </a:endParaRPr>
          </a:p>
        </p:txBody>
      </p:sp>
    </p:spTree>
    <p:extLst>
      <p:ext uri="{BB962C8B-B14F-4D97-AF65-F5344CB8AC3E}">
        <p14:creationId xmlns:p14="http://schemas.microsoft.com/office/powerpoint/2010/main" val="22850552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3" cy="6858001"/>
          </a:xfrm>
          <a:prstGeom prst="rect">
            <a:avLst/>
          </a:prstGeom>
        </p:spPr>
      </p:pic>
      <p:sp>
        <p:nvSpPr>
          <p:cNvPr id="3" name="TextBox 2"/>
          <p:cNvSpPr txBox="1"/>
          <p:nvPr/>
        </p:nvSpPr>
        <p:spPr>
          <a:xfrm>
            <a:off x="393700" y="2573723"/>
            <a:ext cx="1002197" cy="523220"/>
          </a:xfrm>
          <a:prstGeom prst="rect">
            <a:avLst/>
          </a:prstGeom>
          <a:noFill/>
        </p:spPr>
        <p:txBody>
          <a:bodyPr wrap="none" rtlCol="0">
            <a:spAutoFit/>
          </a:bodyPr>
          <a:lstStyle/>
          <a:p>
            <a:r>
              <a:rPr lang="en-US" sz="2800" b="1" dirty="0" smtClean="0">
                <a:solidFill>
                  <a:schemeClr val="bg1"/>
                </a:solidFill>
                <a:latin typeface="Helvetica" panose="020B0604020202030204" pitchFamily="34" charset="0"/>
              </a:rPr>
              <a:t>MSG</a:t>
            </a:r>
            <a:endParaRPr lang="en-US" sz="2800" b="1" dirty="0">
              <a:solidFill>
                <a:schemeClr val="bg1"/>
              </a:solidFill>
              <a:latin typeface="Helvetica" panose="020B0604020202030204" pitchFamily="34" charset="0"/>
            </a:endParaRPr>
          </a:p>
        </p:txBody>
      </p:sp>
      <p:sp>
        <p:nvSpPr>
          <p:cNvPr id="4" name="TextBox 3"/>
          <p:cNvSpPr txBox="1"/>
          <p:nvPr/>
        </p:nvSpPr>
        <p:spPr>
          <a:xfrm>
            <a:off x="2488941" y="2142842"/>
            <a:ext cx="1721946" cy="954107"/>
          </a:xfrm>
          <a:prstGeom prst="rect">
            <a:avLst/>
          </a:prstGeom>
          <a:noFill/>
        </p:spPr>
        <p:txBody>
          <a:bodyPr wrap="none" rtlCol="0">
            <a:spAutoFit/>
          </a:bodyPr>
          <a:lstStyle/>
          <a:p>
            <a:pPr algn="ctr"/>
            <a:r>
              <a:rPr lang="en-US" sz="2800" b="1" dirty="0" smtClean="0">
                <a:solidFill>
                  <a:schemeClr val="bg1"/>
                </a:solidFill>
                <a:latin typeface="Helvetica" panose="020B0604020202030204" pitchFamily="34" charset="0"/>
              </a:rPr>
              <a:t>Artificial </a:t>
            </a:r>
          </a:p>
          <a:p>
            <a:pPr algn="ctr"/>
            <a:r>
              <a:rPr lang="en-US" sz="2800" b="1" dirty="0" smtClean="0">
                <a:solidFill>
                  <a:schemeClr val="bg1"/>
                </a:solidFill>
                <a:latin typeface="Helvetica" panose="020B0604020202030204" pitchFamily="34" charset="0"/>
              </a:rPr>
              <a:t>Flavors</a:t>
            </a:r>
            <a:endParaRPr lang="en-US" sz="2800" b="1" dirty="0">
              <a:solidFill>
                <a:schemeClr val="bg1"/>
              </a:solidFill>
              <a:latin typeface="Helvetica" panose="020B0604020202030204" pitchFamily="34" charset="0"/>
            </a:endParaRPr>
          </a:p>
        </p:txBody>
      </p:sp>
      <p:sp>
        <p:nvSpPr>
          <p:cNvPr id="5" name="TextBox 4"/>
          <p:cNvSpPr txBox="1"/>
          <p:nvPr/>
        </p:nvSpPr>
        <p:spPr>
          <a:xfrm>
            <a:off x="7134225" y="2107992"/>
            <a:ext cx="3133678" cy="523220"/>
          </a:xfrm>
          <a:prstGeom prst="rect">
            <a:avLst/>
          </a:prstGeom>
          <a:noFill/>
        </p:spPr>
        <p:txBody>
          <a:bodyPr wrap="none" rtlCol="0">
            <a:spAutoFit/>
          </a:bodyPr>
          <a:lstStyle/>
          <a:p>
            <a:r>
              <a:rPr lang="en-US" sz="2800" b="1" dirty="0" smtClean="0">
                <a:solidFill>
                  <a:schemeClr val="bg1"/>
                </a:solidFill>
                <a:latin typeface="Helvetica" panose="020B0604020202030204" pitchFamily="34" charset="0"/>
              </a:rPr>
              <a:t>PRESERVATIVES</a:t>
            </a:r>
            <a:endParaRPr lang="en-US" sz="2800" b="1" dirty="0">
              <a:solidFill>
                <a:schemeClr val="bg1"/>
              </a:solidFill>
              <a:latin typeface="Helvetica" panose="020B0604020202030204" pitchFamily="34" charset="0"/>
            </a:endParaRPr>
          </a:p>
        </p:txBody>
      </p:sp>
      <p:sp>
        <p:nvSpPr>
          <p:cNvPr id="6" name="TextBox 5"/>
          <p:cNvSpPr txBox="1"/>
          <p:nvPr/>
        </p:nvSpPr>
        <p:spPr>
          <a:xfrm>
            <a:off x="7096125" y="2739963"/>
            <a:ext cx="1002197" cy="707886"/>
          </a:xfrm>
          <a:prstGeom prst="rect">
            <a:avLst/>
          </a:prstGeom>
          <a:noFill/>
        </p:spPr>
        <p:txBody>
          <a:bodyPr wrap="none" rtlCol="0">
            <a:spAutoFit/>
          </a:bodyPr>
          <a:lstStyle/>
          <a:p>
            <a:pPr marL="285750" indent="-285750">
              <a:buFont typeface="Wingdings" panose="05000000000000000000" pitchFamily="2" charset="2"/>
              <a:buChar char="§"/>
            </a:pPr>
            <a:r>
              <a:rPr lang="en-US" sz="2000" dirty="0" smtClean="0">
                <a:solidFill>
                  <a:schemeClr val="bg1"/>
                </a:solidFill>
                <a:latin typeface="Helvetica" panose="020B0604020202030204" pitchFamily="34" charset="0"/>
              </a:rPr>
              <a:t>BHA</a:t>
            </a:r>
            <a:endParaRPr lang="en-US" sz="2000" dirty="0" smtClean="0">
              <a:solidFill>
                <a:schemeClr val="bg1"/>
              </a:solidFill>
              <a:latin typeface="Helvetica" panose="020B0604020202030204" pitchFamily="34" charset="0"/>
            </a:endParaRPr>
          </a:p>
          <a:p>
            <a:pPr marL="285750" indent="-285750">
              <a:buFont typeface="Wingdings" panose="05000000000000000000" pitchFamily="2" charset="2"/>
              <a:buChar char="§"/>
            </a:pPr>
            <a:r>
              <a:rPr lang="en-US" sz="2000" dirty="0" smtClean="0">
                <a:solidFill>
                  <a:schemeClr val="bg1"/>
                </a:solidFill>
                <a:latin typeface="Helvetica" panose="020B0604020202030204" pitchFamily="34" charset="0"/>
              </a:rPr>
              <a:t>BHT</a:t>
            </a:r>
            <a:endParaRPr lang="en-US" sz="2000" dirty="0">
              <a:solidFill>
                <a:schemeClr val="bg1"/>
              </a:solidFill>
              <a:latin typeface="Helvetica" panose="020B0604020202030204" pitchFamily="34" charset="0"/>
            </a:endParaRPr>
          </a:p>
        </p:txBody>
      </p:sp>
      <p:sp>
        <p:nvSpPr>
          <p:cNvPr id="7" name="TextBox 6"/>
          <p:cNvSpPr txBox="1"/>
          <p:nvPr/>
        </p:nvSpPr>
        <p:spPr>
          <a:xfrm>
            <a:off x="8882030" y="2743000"/>
            <a:ext cx="1728358" cy="707886"/>
          </a:xfrm>
          <a:prstGeom prst="rect">
            <a:avLst/>
          </a:prstGeom>
          <a:noFill/>
        </p:spPr>
        <p:txBody>
          <a:bodyPr wrap="none" rtlCol="0">
            <a:spAutoFit/>
          </a:bodyPr>
          <a:lstStyle/>
          <a:p>
            <a:pPr marL="285750" indent="-285750">
              <a:buFont typeface="Wingdings" panose="05000000000000000000" pitchFamily="2" charset="2"/>
              <a:buChar char="§"/>
            </a:pPr>
            <a:r>
              <a:rPr lang="en-US" sz="2000" dirty="0" smtClean="0">
                <a:solidFill>
                  <a:schemeClr val="bg1"/>
                </a:solidFill>
                <a:latin typeface="Helvetica" panose="020B0604020202030204" pitchFamily="34" charset="0"/>
              </a:rPr>
              <a:t>NITRATES</a:t>
            </a:r>
            <a:endParaRPr lang="en-US" sz="2000" dirty="0" smtClean="0">
              <a:solidFill>
                <a:schemeClr val="bg1"/>
              </a:solidFill>
              <a:latin typeface="Helvetica" panose="020B0604020202030204" pitchFamily="34" charset="0"/>
            </a:endParaRPr>
          </a:p>
          <a:p>
            <a:pPr marL="285750" indent="-285750">
              <a:buFont typeface="Wingdings" panose="05000000000000000000" pitchFamily="2" charset="2"/>
              <a:buChar char="§"/>
            </a:pPr>
            <a:r>
              <a:rPr lang="en-US" sz="2000" dirty="0" smtClean="0">
                <a:solidFill>
                  <a:schemeClr val="bg1"/>
                </a:solidFill>
                <a:latin typeface="Helvetica" panose="020B0604020202030204" pitchFamily="34" charset="0"/>
              </a:rPr>
              <a:t>TBHQ</a:t>
            </a:r>
            <a:endParaRPr lang="en-US" sz="2000" dirty="0">
              <a:solidFill>
                <a:schemeClr val="bg1"/>
              </a:solidFill>
              <a:latin typeface="Helvetica" panose="020B0604020202030204" pitchFamily="34" charset="0"/>
            </a:endParaRPr>
          </a:p>
        </p:txBody>
      </p:sp>
      <p:sp>
        <p:nvSpPr>
          <p:cNvPr id="8" name="TextBox 7"/>
          <p:cNvSpPr txBox="1"/>
          <p:nvPr/>
        </p:nvSpPr>
        <p:spPr>
          <a:xfrm>
            <a:off x="766996" y="4979738"/>
            <a:ext cx="1721945" cy="954107"/>
          </a:xfrm>
          <a:prstGeom prst="rect">
            <a:avLst/>
          </a:prstGeom>
          <a:noFill/>
        </p:spPr>
        <p:txBody>
          <a:bodyPr wrap="none" rtlCol="0">
            <a:spAutoFit/>
          </a:bodyPr>
          <a:lstStyle/>
          <a:p>
            <a:pPr algn="ctr"/>
            <a:r>
              <a:rPr lang="en-US" sz="2800" b="1" dirty="0" smtClean="0">
                <a:solidFill>
                  <a:schemeClr val="bg1"/>
                </a:solidFill>
                <a:latin typeface="Helvetica" panose="020B0604020202030204" pitchFamily="34" charset="0"/>
              </a:rPr>
              <a:t>Artificial </a:t>
            </a:r>
          </a:p>
          <a:p>
            <a:pPr algn="ctr"/>
            <a:r>
              <a:rPr lang="en-US" sz="2800" b="1" dirty="0" smtClean="0">
                <a:solidFill>
                  <a:schemeClr val="bg1"/>
                </a:solidFill>
                <a:latin typeface="Helvetica" panose="020B0604020202030204" pitchFamily="34" charset="0"/>
              </a:rPr>
              <a:t>Colors</a:t>
            </a:r>
            <a:endParaRPr lang="en-US" sz="2800" b="1" dirty="0">
              <a:solidFill>
                <a:schemeClr val="bg1"/>
              </a:solidFill>
              <a:latin typeface="Helvetica" panose="020B0604020202030204" pitchFamily="34" charset="0"/>
            </a:endParaRPr>
          </a:p>
        </p:txBody>
      </p:sp>
      <p:sp>
        <p:nvSpPr>
          <p:cNvPr id="9" name="TextBox 8"/>
          <p:cNvSpPr txBox="1"/>
          <p:nvPr/>
        </p:nvSpPr>
        <p:spPr>
          <a:xfrm>
            <a:off x="3934495" y="4899694"/>
            <a:ext cx="2702984" cy="954107"/>
          </a:xfrm>
          <a:prstGeom prst="rect">
            <a:avLst/>
          </a:prstGeom>
          <a:noFill/>
        </p:spPr>
        <p:txBody>
          <a:bodyPr wrap="none" rtlCol="0">
            <a:spAutoFit/>
          </a:bodyPr>
          <a:lstStyle/>
          <a:p>
            <a:pPr algn="ctr"/>
            <a:r>
              <a:rPr lang="en-US" sz="2800" b="1" dirty="0" smtClean="0">
                <a:solidFill>
                  <a:schemeClr val="bg1"/>
                </a:solidFill>
                <a:latin typeface="Helvetica" panose="020B0604020202030204" pitchFamily="34" charset="0"/>
              </a:rPr>
              <a:t>Hydrogenated </a:t>
            </a:r>
          </a:p>
          <a:p>
            <a:pPr algn="ctr"/>
            <a:r>
              <a:rPr lang="en-US" sz="2800" b="1" dirty="0" smtClean="0">
                <a:solidFill>
                  <a:schemeClr val="bg1"/>
                </a:solidFill>
                <a:latin typeface="Helvetica" panose="020B0604020202030204" pitchFamily="34" charset="0"/>
              </a:rPr>
              <a:t>Fats &amp; Oils</a:t>
            </a:r>
            <a:endParaRPr lang="en-US" sz="2800" b="1" dirty="0" smtClean="0">
              <a:solidFill>
                <a:schemeClr val="bg1"/>
              </a:solidFill>
              <a:latin typeface="Helvetica" panose="020B0604020202030204" pitchFamily="34" charset="0"/>
            </a:endParaRPr>
          </a:p>
        </p:txBody>
      </p:sp>
      <p:sp>
        <p:nvSpPr>
          <p:cNvPr id="10" name="TextBox 9"/>
          <p:cNvSpPr txBox="1"/>
          <p:nvPr/>
        </p:nvSpPr>
        <p:spPr>
          <a:xfrm>
            <a:off x="7506762" y="5115137"/>
            <a:ext cx="1984839" cy="523220"/>
          </a:xfrm>
          <a:prstGeom prst="rect">
            <a:avLst/>
          </a:prstGeom>
          <a:noFill/>
        </p:spPr>
        <p:txBody>
          <a:bodyPr wrap="none" rtlCol="0">
            <a:spAutoFit/>
          </a:bodyPr>
          <a:lstStyle/>
          <a:p>
            <a:pPr algn="ctr"/>
            <a:r>
              <a:rPr lang="en-US" sz="2800" b="1" dirty="0" smtClean="0">
                <a:solidFill>
                  <a:schemeClr val="bg1"/>
                </a:solidFill>
                <a:latin typeface="Helvetica" panose="020B0604020202030204" pitchFamily="34" charset="0"/>
              </a:rPr>
              <a:t>Benzoates</a:t>
            </a:r>
            <a:endParaRPr lang="en-US" sz="2800" b="1" dirty="0">
              <a:solidFill>
                <a:schemeClr val="bg1"/>
              </a:solidFill>
              <a:latin typeface="Helvetica" panose="020B0604020202030204" pitchFamily="34" charset="0"/>
            </a:endParaRPr>
          </a:p>
        </p:txBody>
      </p:sp>
      <p:sp>
        <p:nvSpPr>
          <p:cNvPr id="11" name="TextBox 10"/>
          <p:cNvSpPr txBox="1"/>
          <p:nvPr/>
        </p:nvSpPr>
        <p:spPr>
          <a:xfrm>
            <a:off x="10560695" y="5115137"/>
            <a:ext cx="1162498" cy="523220"/>
          </a:xfrm>
          <a:prstGeom prst="rect">
            <a:avLst/>
          </a:prstGeom>
          <a:noFill/>
        </p:spPr>
        <p:txBody>
          <a:bodyPr wrap="none" rtlCol="0">
            <a:spAutoFit/>
          </a:bodyPr>
          <a:lstStyle/>
          <a:p>
            <a:pPr algn="ctr"/>
            <a:r>
              <a:rPr lang="en-US" sz="2800" b="1" dirty="0" smtClean="0">
                <a:solidFill>
                  <a:schemeClr val="bg1"/>
                </a:solidFill>
                <a:latin typeface="Helvetica" panose="020B0604020202030204" pitchFamily="34" charset="0"/>
              </a:rPr>
              <a:t>HFCS</a:t>
            </a:r>
            <a:endParaRPr lang="en-US" sz="2800" b="1" dirty="0">
              <a:solidFill>
                <a:schemeClr val="bg1"/>
              </a:solidFill>
              <a:latin typeface="Helvetica" panose="020B0604020202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968" y="428625"/>
            <a:ext cx="859472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29528"/>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500"/>
                                        <p:tgtEl>
                                          <p:spTgt spid="7"/>
                                        </p:tgtEl>
                                      </p:cBhvr>
                                    </p:animEffect>
                                  </p:childTnLst>
                                </p:cTn>
                              </p:par>
                            </p:childTnLst>
                          </p:cTn>
                        </p:par>
                        <p:par>
                          <p:cTn id="21" fill="hold">
                            <p:stCondLst>
                              <p:cond delay="2000"/>
                            </p:stCondLst>
                            <p:childTnLst>
                              <p:par>
                                <p:cTn id="22" presetID="10" presetClass="entr" presetSubtype="0" fill="hold" grpId="0" nodeType="after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37144" y="1987718"/>
            <a:ext cx="8917709" cy="646331"/>
          </a:xfrm>
          <a:prstGeom prst="rect">
            <a:avLst/>
          </a:prstGeom>
          <a:noFill/>
        </p:spPr>
        <p:txBody>
          <a:bodyPr wrap="square" rtlCol="0">
            <a:spAutoFit/>
          </a:bodyPr>
          <a:lstStyle/>
          <a:p>
            <a:pPr algn="ctr"/>
            <a:r>
              <a:rPr lang="en-US" sz="3600" b="1" dirty="0" smtClean="0">
                <a:solidFill>
                  <a:prstClr val="white"/>
                </a:solidFill>
                <a:latin typeface="Segoe UI Semibold" panose="020B0702040204020203" pitchFamily="34" charset="0"/>
                <a:ea typeface="Adobe Gothic Std B" panose="020B0800000000000000" pitchFamily="34" charset="-128"/>
              </a:rPr>
              <a:t>PHASE </a:t>
            </a:r>
            <a:r>
              <a:rPr lang="en-US" sz="3600" b="1" dirty="0" smtClean="0">
                <a:solidFill>
                  <a:prstClr val="white"/>
                </a:solidFill>
                <a:latin typeface="Segoe UI Semibold" panose="020B0702040204020203" pitchFamily="34" charset="0"/>
                <a:ea typeface="Adobe Gothic Std B" panose="020B0800000000000000" pitchFamily="34" charset="-128"/>
              </a:rPr>
              <a:t>II </a:t>
            </a:r>
            <a:r>
              <a:rPr lang="en-US" sz="3600" b="1" dirty="0" smtClean="0">
                <a:solidFill>
                  <a:prstClr val="white"/>
                </a:solidFill>
                <a:latin typeface="Segoe UI Semibold" panose="020B0702040204020203" pitchFamily="34" charset="0"/>
                <a:ea typeface="Adobe Gothic Std B" panose="020B0800000000000000" pitchFamily="34" charset="-128"/>
              </a:rPr>
              <a:t>: </a:t>
            </a:r>
            <a:r>
              <a:rPr lang="en-US" sz="3600" b="1" dirty="0" smtClean="0">
                <a:solidFill>
                  <a:prstClr val="white"/>
                </a:solidFill>
                <a:latin typeface="Segoe UI Semibold" panose="020B0702040204020203" pitchFamily="34" charset="0"/>
                <a:ea typeface="Adobe Gothic Std B" panose="020B0800000000000000" pitchFamily="34" charset="-128"/>
              </a:rPr>
              <a:t>2017-2020 </a:t>
            </a:r>
            <a:endParaRPr lang="en-US" sz="3600" b="1" dirty="0" smtClean="0">
              <a:solidFill>
                <a:prstClr val="white"/>
              </a:solidFill>
              <a:latin typeface="Segoe UI Semibold" panose="020B0702040204020203" pitchFamily="34" charset="0"/>
              <a:ea typeface="Adobe Gothic Std B" panose="020B0800000000000000" pitchFamily="34"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5326" y="546100"/>
            <a:ext cx="3048000" cy="126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37490" y="3263395"/>
            <a:ext cx="10317019" cy="2332177"/>
          </a:xfrm>
          <a:prstGeom prst="rect">
            <a:avLst/>
          </a:prstGeom>
        </p:spPr>
        <p:txBody>
          <a:bodyPr wrap="square" anchor="ctr">
            <a:spAutoFit/>
          </a:bodyPr>
          <a:lstStyle/>
          <a:p>
            <a:pPr algn="ctr">
              <a:lnSpc>
                <a:spcPct val="150000"/>
              </a:lnSpc>
            </a:pPr>
            <a:r>
              <a:rPr lang="en-US" altLang="en-US" sz="3200" dirty="0">
                <a:solidFill>
                  <a:srgbClr val="A5D08A"/>
                </a:solidFill>
                <a:latin typeface="Segoe UI Semibold" panose="020B0702040204020203" pitchFamily="34" charset="0"/>
              </a:rPr>
              <a:t>By 2020, commit to removing </a:t>
            </a:r>
            <a:r>
              <a:rPr lang="en-US" altLang="en-US" sz="3200" dirty="0">
                <a:solidFill>
                  <a:srgbClr val="74B74A"/>
                </a:solidFill>
                <a:latin typeface="Segoe UI Semibold" panose="020B0702040204020203" pitchFamily="34" charset="0"/>
              </a:rPr>
              <a:t>ALL</a:t>
            </a:r>
            <a:r>
              <a:rPr lang="en-US" altLang="en-US" sz="3200" dirty="0">
                <a:solidFill>
                  <a:srgbClr val="A5D08A"/>
                </a:solidFill>
                <a:latin typeface="Segoe UI Semibold" panose="020B0702040204020203" pitchFamily="34" charset="0"/>
              </a:rPr>
              <a:t> artificial additives </a:t>
            </a:r>
            <a:r>
              <a:rPr lang="en-US" altLang="en-US" sz="3200" dirty="0" smtClean="0">
                <a:solidFill>
                  <a:srgbClr val="A5D08A"/>
                </a:solidFill>
                <a:latin typeface="Segoe UI Semibold" panose="020B0702040204020203" pitchFamily="34" charset="0"/>
              </a:rPr>
              <a:t>          that </a:t>
            </a:r>
            <a:r>
              <a:rPr lang="en-US" altLang="en-US" sz="3200" dirty="0">
                <a:solidFill>
                  <a:srgbClr val="A5D08A"/>
                </a:solidFill>
                <a:latin typeface="Segoe UI Semibold" panose="020B0702040204020203" pitchFamily="34" charset="0"/>
              </a:rPr>
              <a:t>reflect </a:t>
            </a:r>
            <a:r>
              <a:rPr lang="en-US" altLang="en-US" sz="3200" dirty="0">
                <a:solidFill>
                  <a:srgbClr val="74B74A"/>
                </a:solidFill>
                <a:latin typeface="Segoe UI Semibold" panose="020B0702040204020203" pitchFamily="34" charset="0"/>
              </a:rPr>
              <a:t>Whole Foods </a:t>
            </a:r>
            <a:r>
              <a:rPr lang="en-US" altLang="en-US" sz="3200" dirty="0">
                <a:solidFill>
                  <a:srgbClr val="A5D08A"/>
                </a:solidFill>
                <a:latin typeface="Segoe UI Semibold" panose="020B0702040204020203" pitchFamily="34" charset="0"/>
              </a:rPr>
              <a:t>Standards</a:t>
            </a:r>
          </a:p>
          <a:p>
            <a:pPr algn="ctr">
              <a:lnSpc>
                <a:spcPct val="150000"/>
              </a:lnSpc>
            </a:pPr>
            <a:endParaRPr lang="en-US" altLang="en-US" sz="1200" b="1" dirty="0">
              <a:solidFill>
                <a:srgbClr val="A5D08A"/>
              </a:solidFill>
              <a:latin typeface="Helvetica" panose="020B0604020202030204" pitchFamily="34" charset="0"/>
            </a:endParaRPr>
          </a:p>
          <a:p>
            <a:pPr lvl="1" algn="ctr">
              <a:lnSpc>
                <a:spcPct val="150000"/>
              </a:lnSpc>
            </a:pPr>
            <a:r>
              <a:rPr lang="en-US" altLang="en-US" sz="2000" b="1" dirty="0">
                <a:solidFill>
                  <a:srgbClr val="74B74A"/>
                </a:solidFill>
                <a:latin typeface="Helvetica" panose="020B0604020202030204" pitchFamily="34" charset="0"/>
              </a:rPr>
              <a:t> </a:t>
            </a:r>
            <a:r>
              <a:rPr lang="en-US" altLang="en-US" sz="2000" b="1" dirty="0" smtClean="0">
                <a:solidFill>
                  <a:srgbClr val="A5D08A"/>
                </a:solidFill>
                <a:latin typeface="Helvetica" panose="020B0604020202030204" pitchFamily="34" charset="0"/>
              </a:rPr>
              <a:t>  </a:t>
            </a:r>
            <a:r>
              <a:rPr lang="en-US" altLang="en-US" sz="2400" b="1" dirty="0" smtClean="0">
                <a:solidFill>
                  <a:srgbClr val="00B0D8"/>
                </a:solidFill>
                <a:latin typeface="Helvetica" panose="020B0604020202030204" pitchFamily="34" charset="0"/>
              </a:rPr>
              <a:t> </a:t>
            </a:r>
            <a:endParaRPr lang="en-US" altLang="en-US" sz="2400" b="1" dirty="0">
              <a:solidFill>
                <a:srgbClr val="00B0D8"/>
              </a:solidFill>
              <a:latin typeface="Helvetica" panose="020B0604020202030204" pitchFamily="34" charset="0"/>
            </a:endParaRPr>
          </a:p>
        </p:txBody>
      </p:sp>
    </p:spTree>
    <p:extLst>
      <p:ext uri="{BB962C8B-B14F-4D97-AF65-F5344CB8AC3E}">
        <p14:creationId xmlns:p14="http://schemas.microsoft.com/office/powerpoint/2010/main" val="2923006948"/>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3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37144" y="1987718"/>
            <a:ext cx="8917709" cy="646331"/>
          </a:xfrm>
          <a:prstGeom prst="rect">
            <a:avLst/>
          </a:prstGeom>
          <a:noFill/>
        </p:spPr>
        <p:txBody>
          <a:bodyPr wrap="square" rtlCol="0">
            <a:spAutoFit/>
          </a:bodyPr>
          <a:lstStyle/>
          <a:p>
            <a:pPr algn="ctr"/>
            <a:r>
              <a:rPr lang="en-US" sz="3600" b="1" dirty="0" smtClean="0">
                <a:solidFill>
                  <a:prstClr val="white"/>
                </a:solidFill>
                <a:latin typeface="Segoe UI Semibold" panose="020B0702040204020203" pitchFamily="34" charset="0"/>
                <a:ea typeface="Adobe Gothic Std B" panose="020B0800000000000000" pitchFamily="34" charset="-128"/>
              </a:rPr>
              <a:t>Whole Foods Standards</a:t>
            </a:r>
            <a:endParaRPr lang="en-US" sz="3600" b="1" dirty="0" smtClean="0">
              <a:solidFill>
                <a:prstClr val="white"/>
              </a:solidFill>
              <a:latin typeface="Segoe UI Semibold" panose="020B0702040204020203" pitchFamily="34" charset="0"/>
              <a:ea typeface="Adobe Gothic Std B" panose="020B0800000000000000" pitchFamily="34"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5326" y="546100"/>
            <a:ext cx="3048000" cy="126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37488" y="2254941"/>
            <a:ext cx="10317019" cy="3739485"/>
          </a:xfrm>
          <a:prstGeom prst="rect">
            <a:avLst/>
          </a:prstGeom>
        </p:spPr>
        <p:txBody>
          <a:bodyPr wrap="square" anchor="ctr">
            <a:spAutoFit/>
          </a:bodyPr>
          <a:lstStyle/>
          <a:p>
            <a:pPr algn="ctr">
              <a:lnSpc>
                <a:spcPct val="150000"/>
              </a:lnSpc>
            </a:pPr>
            <a:endParaRPr lang="en-US" altLang="en-US" sz="1400" dirty="0" smtClean="0">
              <a:solidFill>
                <a:srgbClr val="A5D08A"/>
              </a:solidFill>
              <a:latin typeface="Segoe UI Semibold" panose="020B0702040204020203" pitchFamily="34" charset="0"/>
            </a:endParaRPr>
          </a:p>
          <a:p>
            <a:pPr algn="ctr">
              <a:lnSpc>
                <a:spcPct val="150000"/>
              </a:lnSpc>
            </a:pPr>
            <a:endParaRPr lang="en-US" altLang="en-US" sz="1200" dirty="0">
              <a:solidFill>
                <a:srgbClr val="A5D08A"/>
              </a:solidFill>
              <a:latin typeface="Segoe UI Semibold" panose="020B0702040204020203" pitchFamily="34" charset="0"/>
            </a:endParaRPr>
          </a:p>
          <a:p>
            <a:pPr algn="ctr">
              <a:lnSpc>
                <a:spcPct val="150000"/>
              </a:lnSpc>
            </a:pPr>
            <a:r>
              <a:rPr lang="en-US" altLang="en-US" sz="3200" dirty="0" smtClean="0">
                <a:solidFill>
                  <a:srgbClr val="A5D08A"/>
                </a:solidFill>
                <a:latin typeface="Segoe UI Semibold" panose="020B0702040204020203" pitchFamily="34" charset="0"/>
              </a:rPr>
              <a:t>~</a:t>
            </a:r>
            <a:r>
              <a:rPr lang="en-US" altLang="en-US" sz="3200" dirty="0">
                <a:solidFill>
                  <a:srgbClr val="A5D08A"/>
                </a:solidFill>
                <a:latin typeface="Segoe UI Semibold" panose="020B0702040204020203" pitchFamily="34" charset="0"/>
              </a:rPr>
              <a:t>70 ingredients that are not allowed on their </a:t>
            </a:r>
            <a:r>
              <a:rPr lang="en-US" altLang="en-US" sz="3200" dirty="0" smtClean="0">
                <a:solidFill>
                  <a:srgbClr val="A5D08A"/>
                </a:solidFill>
                <a:latin typeface="Segoe UI Semibold" panose="020B0702040204020203" pitchFamily="34" charset="0"/>
              </a:rPr>
              <a:t>shelves</a:t>
            </a:r>
            <a:endParaRPr lang="en-US" altLang="en-US" sz="3200" dirty="0">
              <a:solidFill>
                <a:srgbClr val="A5D08A"/>
              </a:solidFill>
              <a:latin typeface="Segoe UI Semibold" panose="020B0702040204020203" pitchFamily="34" charset="0"/>
            </a:endParaRPr>
          </a:p>
          <a:p>
            <a:pPr algn="ctr">
              <a:lnSpc>
                <a:spcPct val="150000"/>
              </a:lnSpc>
            </a:pPr>
            <a:r>
              <a:rPr lang="en-US" altLang="en-US" sz="3200" dirty="0">
                <a:solidFill>
                  <a:srgbClr val="74B74A"/>
                </a:solidFill>
                <a:latin typeface="Segoe UI Semibold" panose="020B0702040204020203" pitchFamily="34" charset="0"/>
              </a:rPr>
              <a:t>Set standards for purchasing </a:t>
            </a:r>
            <a:r>
              <a:rPr lang="en-US" altLang="en-US" sz="3200" dirty="0" smtClean="0">
                <a:solidFill>
                  <a:srgbClr val="74B74A"/>
                </a:solidFill>
                <a:latin typeface="Segoe UI Semibold" panose="020B0702040204020203" pitchFamily="34" charset="0"/>
              </a:rPr>
              <a:t>decisions</a:t>
            </a:r>
            <a:endParaRPr lang="en-US" altLang="en-US" sz="3200" dirty="0">
              <a:solidFill>
                <a:srgbClr val="74B74A"/>
              </a:solidFill>
              <a:latin typeface="Segoe UI Semibold" panose="020B0702040204020203" pitchFamily="34" charset="0"/>
            </a:endParaRPr>
          </a:p>
          <a:p>
            <a:pPr algn="ctr">
              <a:lnSpc>
                <a:spcPct val="150000"/>
              </a:lnSpc>
            </a:pPr>
            <a:r>
              <a:rPr lang="en-US" altLang="en-US" sz="3200" dirty="0">
                <a:solidFill>
                  <a:srgbClr val="A5D08A"/>
                </a:solidFill>
                <a:latin typeface="Segoe UI Semibold" panose="020B0702040204020203" pitchFamily="34" charset="0"/>
              </a:rPr>
              <a:t>Influences manufacturers’ formulations</a:t>
            </a:r>
          </a:p>
          <a:p>
            <a:pPr algn="ctr">
              <a:lnSpc>
                <a:spcPct val="150000"/>
              </a:lnSpc>
            </a:pPr>
            <a:endParaRPr lang="en-US" altLang="en-US" sz="1200" b="1" dirty="0">
              <a:solidFill>
                <a:srgbClr val="A5D08A"/>
              </a:solidFill>
              <a:latin typeface="Helvetica" panose="020B0604020202030204" pitchFamily="34" charset="0"/>
            </a:endParaRPr>
          </a:p>
          <a:p>
            <a:pPr lvl="1" algn="ctr">
              <a:lnSpc>
                <a:spcPct val="150000"/>
              </a:lnSpc>
            </a:pPr>
            <a:r>
              <a:rPr lang="en-US" altLang="en-US" sz="2000" b="1" dirty="0">
                <a:solidFill>
                  <a:srgbClr val="74B74A"/>
                </a:solidFill>
                <a:latin typeface="Helvetica" panose="020B0604020202030204" pitchFamily="34" charset="0"/>
              </a:rPr>
              <a:t> </a:t>
            </a:r>
            <a:r>
              <a:rPr lang="en-US" altLang="en-US" sz="2000" b="1" dirty="0" smtClean="0">
                <a:solidFill>
                  <a:srgbClr val="A5D08A"/>
                </a:solidFill>
                <a:latin typeface="Helvetica" panose="020B0604020202030204" pitchFamily="34" charset="0"/>
              </a:rPr>
              <a:t>  </a:t>
            </a:r>
            <a:r>
              <a:rPr lang="en-US" altLang="en-US" sz="2400" b="1" dirty="0" smtClean="0">
                <a:solidFill>
                  <a:srgbClr val="00B0D8"/>
                </a:solidFill>
                <a:latin typeface="Helvetica" panose="020B0604020202030204" pitchFamily="34" charset="0"/>
              </a:rPr>
              <a:t> </a:t>
            </a:r>
            <a:endParaRPr lang="en-US" altLang="en-US" sz="2400" b="1" dirty="0">
              <a:solidFill>
                <a:srgbClr val="00B0D8"/>
              </a:solidFill>
              <a:latin typeface="Helvetica" panose="020B0604020202030204" pitchFamily="34" charset="0"/>
            </a:endParaRPr>
          </a:p>
        </p:txBody>
      </p:sp>
    </p:spTree>
    <p:extLst>
      <p:ext uri="{BB962C8B-B14F-4D97-AF65-F5344CB8AC3E}">
        <p14:creationId xmlns:p14="http://schemas.microsoft.com/office/powerpoint/2010/main" val="208328859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xEl>
                                              <p:pRg st="6" end="6"/>
                                            </p:txEl>
                                          </p:spTgt>
                                        </p:tgtEl>
                                        <p:attrNameLst>
                                          <p:attrName>style.visibility</p:attrName>
                                        </p:attrNameLst>
                                      </p:cBhvr>
                                      <p:to>
                                        <p:strVal val="visible"/>
                                      </p:to>
                                    </p:set>
                                    <p:animEffect transition="in" filter="fade">
                                      <p:cBhvr>
                                        <p:cTn id="20"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412" y="2951337"/>
            <a:ext cx="992269" cy="992269"/>
          </a:xfrm>
          <a:prstGeom prst="rect">
            <a:avLst/>
          </a:prstGeom>
        </p:spPr>
      </p:pic>
      <p:cxnSp>
        <p:nvCxnSpPr>
          <p:cNvPr id="5" name="Straight Connector 4"/>
          <p:cNvCxnSpPr/>
          <p:nvPr/>
        </p:nvCxnSpPr>
        <p:spPr>
          <a:xfrm>
            <a:off x="5024761" y="2615997"/>
            <a:ext cx="0" cy="1665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39310" y="2725229"/>
            <a:ext cx="4793943" cy="1446550"/>
          </a:xfrm>
          <a:prstGeom prst="rect">
            <a:avLst/>
          </a:prstGeom>
          <a:noFill/>
        </p:spPr>
        <p:txBody>
          <a:bodyPr wrap="square" rtlCol="0">
            <a:spAutoFit/>
          </a:bodyPr>
          <a:lstStyle/>
          <a:p>
            <a:r>
              <a:rPr lang="en-US" sz="4400" b="1" dirty="0" smtClean="0">
                <a:solidFill>
                  <a:schemeClr val="bg1"/>
                </a:solidFill>
                <a:latin typeface="Segoe UI Semibold" panose="020B0702040204020203" pitchFamily="34" charset="0"/>
                <a:ea typeface="Adobe Gothic Std B" panose="020B0800000000000000" pitchFamily="34" charset="-128"/>
              </a:rPr>
              <a:t>Why Not       CUSD Nutrition?</a:t>
            </a:r>
            <a:endParaRPr lang="en-US" sz="4400" b="1" dirty="0">
              <a:solidFill>
                <a:schemeClr val="bg1"/>
              </a:solidFill>
              <a:latin typeface="Segoe UI Semibold" panose="020B0702040204020203" pitchFamily="34" charset="0"/>
              <a:ea typeface="Adobe Gothic Std B" panose="020B0800000000000000" pitchFamily="34" charset="-128"/>
            </a:endParaRPr>
          </a:p>
        </p:txBody>
      </p:sp>
    </p:spTree>
    <p:extLst>
      <p:ext uri="{BB962C8B-B14F-4D97-AF65-F5344CB8AC3E}">
        <p14:creationId xmlns:p14="http://schemas.microsoft.com/office/powerpoint/2010/main" val="424993739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37144" y="1987718"/>
            <a:ext cx="8917709" cy="646331"/>
          </a:xfrm>
          <a:prstGeom prst="rect">
            <a:avLst/>
          </a:prstGeom>
          <a:noFill/>
        </p:spPr>
        <p:txBody>
          <a:bodyPr wrap="square" rtlCol="0">
            <a:spAutoFit/>
          </a:bodyPr>
          <a:lstStyle/>
          <a:p>
            <a:pPr algn="ctr"/>
            <a:r>
              <a:rPr lang="en-US" sz="3600" b="1" dirty="0" smtClean="0">
                <a:solidFill>
                  <a:prstClr val="white"/>
                </a:solidFill>
                <a:latin typeface="Segoe UI Semibold" panose="020B0702040204020203" pitchFamily="34" charset="0"/>
                <a:ea typeface="Adobe Gothic Std B" panose="020B0800000000000000" pitchFamily="34" charset="-128"/>
              </a:rPr>
              <a:t>Vision Into Process</a:t>
            </a:r>
            <a:endParaRPr lang="en-US" sz="3600" b="1" dirty="0" smtClean="0">
              <a:solidFill>
                <a:prstClr val="white"/>
              </a:solidFill>
              <a:latin typeface="Segoe UI Semibold" panose="020B0702040204020203" pitchFamily="34" charset="0"/>
              <a:ea typeface="Adobe Gothic Std B" panose="020B0800000000000000" pitchFamily="34"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5326" y="546100"/>
            <a:ext cx="3048000" cy="126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37488" y="2254941"/>
            <a:ext cx="10317019" cy="3739485"/>
          </a:xfrm>
          <a:prstGeom prst="rect">
            <a:avLst/>
          </a:prstGeom>
        </p:spPr>
        <p:txBody>
          <a:bodyPr wrap="square" anchor="ctr">
            <a:spAutoFit/>
          </a:bodyPr>
          <a:lstStyle/>
          <a:p>
            <a:pPr algn="ctr">
              <a:lnSpc>
                <a:spcPct val="150000"/>
              </a:lnSpc>
            </a:pPr>
            <a:endParaRPr lang="en-US" altLang="en-US" sz="1400" dirty="0" smtClean="0">
              <a:solidFill>
                <a:srgbClr val="A5D08A"/>
              </a:solidFill>
              <a:latin typeface="Segoe UI Semibold" panose="020B0702040204020203" pitchFamily="34" charset="0"/>
            </a:endParaRPr>
          </a:p>
          <a:p>
            <a:pPr algn="ctr">
              <a:lnSpc>
                <a:spcPct val="150000"/>
              </a:lnSpc>
            </a:pPr>
            <a:endParaRPr lang="en-US" altLang="en-US" sz="1200" dirty="0">
              <a:solidFill>
                <a:srgbClr val="A5D08A"/>
              </a:solidFill>
              <a:latin typeface="Segoe UI Semibold" panose="020B0702040204020203" pitchFamily="34" charset="0"/>
            </a:endParaRPr>
          </a:p>
          <a:p>
            <a:pPr algn="ctr">
              <a:lnSpc>
                <a:spcPct val="150000"/>
              </a:lnSpc>
            </a:pPr>
            <a:r>
              <a:rPr lang="en-US" altLang="en-US" sz="2400" dirty="0">
                <a:solidFill>
                  <a:srgbClr val="A5D08A"/>
                </a:solidFill>
                <a:latin typeface="Segoe UI Semibold" panose="020B0702040204020203" pitchFamily="34" charset="0"/>
              </a:rPr>
              <a:t>Waves of change with </a:t>
            </a:r>
            <a:r>
              <a:rPr lang="en-US" altLang="en-US" sz="2400" dirty="0" smtClean="0">
                <a:solidFill>
                  <a:srgbClr val="A5D08A"/>
                </a:solidFill>
                <a:latin typeface="Segoe UI Semibold" panose="020B0702040204020203" pitchFamily="34" charset="0"/>
              </a:rPr>
              <a:t>timeline</a:t>
            </a:r>
            <a:endParaRPr lang="en-US" altLang="en-US" sz="2400" dirty="0">
              <a:solidFill>
                <a:srgbClr val="A5D08A"/>
              </a:solidFill>
              <a:latin typeface="Segoe UI Semibold" panose="020B0702040204020203" pitchFamily="34" charset="0"/>
            </a:endParaRPr>
          </a:p>
          <a:p>
            <a:pPr algn="ctr">
              <a:lnSpc>
                <a:spcPct val="150000"/>
              </a:lnSpc>
            </a:pPr>
            <a:r>
              <a:rPr lang="en-US" altLang="en-US" sz="2400" dirty="0">
                <a:solidFill>
                  <a:srgbClr val="74B74A"/>
                </a:solidFill>
                <a:latin typeface="Segoe UI Semibold" panose="020B0702040204020203" pitchFamily="34" charset="0"/>
              </a:rPr>
              <a:t>Processing as “normal” but with </a:t>
            </a:r>
            <a:r>
              <a:rPr lang="en-US" altLang="en-US" sz="2400" dirty="0" smtClean="0">
                <a:solidFill>
                  <a:srgbClr val="74B74A"/>
                </a:solidFill>
                <a:latin typeface="Segoe UI Semibold" panose="020B0702040204020203" pitchFamily="34" charset="0"/>
              </a:rPr>
              <a:t>strong </a:t>
            </a:r>
            <a:r>
              <a:rPr lang="en-US" altLang="en-US" sz="2400" dirty="0">
                <a:solidFill>
                  <a:srgbClr val="74B74A"/>
                </a:solidFill>
                <a:latin typeface="Segoe UI Semibold" panose="020B0702040204020203" pitchFamily="34" charset="0"/>
              </a:rPr>
              <a:t>attention to </a:t>
            </a:r>
            <a:r>
              <a:rPr lang="en-US" altLang="en-US" sz="2400" dirty="0" smtClean="0">
                <a:solidFill>
                  <a:srgbClr val="74B74A"/>
                </a:solidFill>
                <a:latin typeface="Segoe UI Semibold" panose="020B0702040204020203" pitchFamily="34" charset="0"/>
              </a:rPr>
              <a:t>ingredients</a:t>
            </a:r>
            <a:endParaRPr lang="en-US" altLang="en-US" sz="2400" dirty="0">
              <a:solidFill>
                <a:srgbClr val="74B74A"/>
              </a:solidFill>
              <a:latin typeface="Segoe UI Semibold" panose="020B0702040204020203" pitchFamily="34" charset="0"/>
            </a:endParaRPr>
          </a:p>
          <a:p>
            <a:pPr algn="ctr">
              <a:lnSpc>
                <a:spcPct val="150000"/>
              </a:lnSpc>
            </a:pPr>
            <a:r>
              <a:rPr lang="en-US" altLang="en-US" sz="2400" dirty="0">
                <a:solidFill>
                  <a:srgbClr val="A5D08A"/>
                </a:solidFill>
                <a:latin typeface="Segoe UI Semibold" panose="020B0702040204020203" pitchFamily="34" charset="0"/>
              </a:rPr>
              <a:t>Transparency of ingredients </a:t>
            </a:r>
            <a:r>
              <a:rPr lang="en-US" altLang="en-US" sz="2400" dirty="0" smtClean="0">
                <a:solidFill>
                  <a:srgbClr val="A5D08A"/>
                </a:solidFill>
                <a:latin typeface="Segoe UI Semibold" panose="020B0702040204020203" pitchFamily="34" charset="0"/>
              </a:rPr>
              <a:t>online </a:t>
            </a:r>
            <a:r>
              <a:rPr lang="en-US" altLang="en-US" sz="2400" dirty="0">
                <a:solidFill>
                  <a:srgbClr val="A5D08A"/>
                </a:solidFill>
                <a:latin typeface="Segoe UI Semibold" panose="020B0702040204020203" pitchFamily="34" charset="0"/>
              </a:rPr>
              <a:t>and mobile </a:t>
            </a:r>
            <a:r>
              <a:rPr lang="en-US" altLang="en-US" sz="2400" dirty="0" smtClean="0">
                <a:solidFill>
                  <a:srgbClr val="A5D08A"/>
                </a:solidFill>
                <a:latin typeface="Segoe UI Semibold" panose="020B0702040204020203" pitchFamily="34" charset="0"/>
              </a:rPr>
              <a:t>app</a:t>
            </a:r>
            <a:endParaRPr lang="en-US" altLang="en-US" sz="2400" dirty="0">
              <a:solidFill>
                <a:srgbClr val="A5D08A"/>
              </a:solidFill>
              <a:latin typeface="Segoe UI Semibold" panose="020B0702040204020203" pitchFamily="34" charset="0"/>
            </a:endParaRPr>
          </a:p>
          <a:p>
            <a:pPr algn="ctr">
              <a:lnSpc>
                <a:spcPct val="150000"/>
              </a:lnSpc>
            </a:pPr>
            <a:r>
              <a:rPr lang="en-US" altLang="en-US" sz="2400" dirty="0" smtClean="0">
                <a:solidFill>
                  <a:srgbClr val="74B74A"/>
                </a:solidFill>
                <a:latin typeface="Segoe UI Semibold" panose="020B0702040204020203" pitchFamily="34" charset="0"/>
              </a:rPr>
              <a:t>High level of communication </a:t>
            </a:r>
            <a:r>
              <a:rPr lang="en-US" altLang="en-US" sz="2400" dirty="0">
                <a:solidFill>
                  <a:srgbClr val="74B74A"/>
                </a:solidFill>
                <a:latin typeface="Segoe UI Semibold" panose="020B0702040204020203" pitchFamily="34" charset="0"/>
              </a:rPr>
              <a:t>with </a:t>
            </a:r>
            <a:r>
              <a:rPr lang="en-US" altLang="en-US" sz="2400" dirty="0" smtClean="0">
                <a:solidFill>
                  <a:srgbClr val="74B74A"/>
                </a:solidFill>
                <a:latin typeface="Segoe UI Semibold" panose="020B0702040204020203" pitchFamily="34" charset="0"/>
              </a:rPr>
              <a:t>parents &amp; teachers</a:t>
            </a:r>
            <a:endParaRPr lang="en-US" altLang="en-US" sz="2400" dirty="0">
              <a:solidFill>
                <a:srgbClr val="74B74A"/>
              </a:solidFill>
              <a:latin typeface="Segoe UI Semibold" panose="020B0702040204020203" pitchFamily="34" charset="0"/>
            </a:endParaRPr>
          </a:p>
          <a:p>
            <a:pPr algn="ctr">
              <a:lnSpc>
                <a:spcPct val="150000"/>
              </a:lnSpc>
            </a:pPr>
            <a:endParaRPr lang="en-US" altLang="en-US" sz="1200" b="1" dirty="0">
              <a:solidFill>
                <a:srgbClr val="A5D08A"/>
              </a:solidFill>
              <a:latin typeface="Helvetica" panose="020B0604020202030204" pitchFamily="34" charset="0"/>
            </a:endParaRPr>
          </a:p>
          <a:p>
            <a:pPr lvl="1" algn="ctr">
              <a:lnSpc>
                <a:spcPct val="150000"/>
              </a:lnSpc>
            </a:pPr>
            <a:r>
              <a:rPr lang="en-US" altLang="en-US" sz="2000" b="1" dirty="0">
                <a:solidFill>
                  <a:srgbClr val="74B74A"/>
                </a:solidFill>
                <a:latin typeface="Helvetica" panose="020B0604020202030204" pitchFamily="34" charset="0"/>
              </a:rPr>
              <a:t> </a:t>
            </a:r>
            <a:r>
              <a:rPr lang="en-US" altLang="en-US" sz="2000" b="1" dirty="0" smtClean="0">
                <a:solidFill>
                  <a:srgbClr val="A5D08A"/>
                </a:solidFill>
                <a:latin typeface="Helvetica" panose="020B0604020202030204" pitchFamily="34" charset="0"/>
              </a:rPr>
              <a:t>  </a:t>
            </a:r>
            <a:r>
              <a:rPr lang="en-US" altLang="en-US" sz="2400" b="1" dirty="0" smtClean="0">
                <a:solidFill>
                  <a:srgbClr val="00B0D8"/>
                </a:solidFill>
                <a:latin typeface="Helvetica" panose="020B0604020202030204" pitchFamily="34" charset="0"/>
              </a:rPr>
              <a:t> </a:t>
            </a:r>
            <a:endParaRPr lang="en-US" altLang="en-US" sz="2400" b="1" dirty="0">
              <a:solidFill>
                <a:srgbClr val="00B0D8"/>
              </a:solidFill>
              <a:latin typeface="Helvetica" panose="020B0604020202030204" pitchFamily="34" charset="0"/>
            </a:endParaRPr>
          </a:p>
        </p:txBody>
      </p:sp>
    </p:spTree>
    <p:extLst>
      <p:ext uri="{BB962C8B-B14F-4D97-AF65-F5344CB8AC3E}">
        <p14:creationId xmlns:p14="http://schemas.microsoft.com/office/powerpoint/2010/main" val="283029427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500"/>
                                        <p:tgtEl>
                                          <p:spTgt spid="1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animEffect transition="in" filter="fade">
                                      <p:cBhvr>
                                        <p:cTn id="25"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324100" y="2501889"/>
            <a:ext cx="8248650" cy="4154984"/>
          </a:xfrm>
          <a:prstGeom prst="rect">
            <a:avLst/>
          </a:prstGeom>
          <a:noFill/>
        </p:spPr>
        <p:txBody>
          <a:bodyPr wrap="square" rtlCol="0">
            <a:spAutoFit/>
          </a:bodyPr>
          <a:lstStyle/>
          <a:p>
            <a:pPr algn="ctr"/>
            <a:r>
              <a:rPr lang="en-US" sz="2400" b="1" dirty="0" smtClean="0">
                <a:solidFill>
                  <a:prstClr val="white"/>
                </a:solidFill>
                <a:latin typeface="Segoe UI Semibold" panose="020B0702040204020203" pitchFamily="34" charset="0"/>
                <a:ea typeface="Adobe Gothic Std B" panose="020B0800000000000000" pitchFamily="34" charset="-128"/>
              </a:rPr>
              <a:t>CUSD Nutrition aims to achieve a nutritional program     in which we use </a:t>
            </a:r>
            <a:r>
              <a:rPr lang="en-US" sz="2400" b="1" dirty="0" smtClean="0">
                <a:solidFill>
                  <a:srgbClr val="74B74A"/>
                </a:solidFill>
                <a:latin typeface="Segoe UI Semibold" panose="020B0702040204020203" pitchFamily="34" charset="0"/>
                <a:ea typeface="Adobe Gothic Std B" panose="020B0800000000000000" pitchFamily="34" charset="-128"/>
              </a:rPr>
              <a:t>whole ingredients </a:t>
            </a:r>
            <a:r>
              <a:rPr lang="en-US" sz="2400" b="1" dirty="0" smtClean="0">
                <a:solidFill>
                  <a:prstClr val="white"/>
                </a:solidFill>
                <a:latin typeface="Segoe UI Semibold" panose="020B0702040204020203" pitchFamily="34" charset="0"/>
                <a:ea typeface="Adobe Gothic Std B" panose="020B0800000000000000" pitchFamily="34" charset="-128"/>
              </a:rPr>
              <a:t>in their </a:t>
            </a:r>
            <a:r>
              <a:rPr lang="en-US" sz="2400" b="1" dirty="0" smtClean="0">
                <a:solidFill>
                  <a:srgbClr val="74B74A"/>
                </a:solidFill>
                <a:latin typeface="Segoe UI Semibold" panose="020B0702040204020203" pitchFamily="34" charset="0"/>
                <a:ea typeface="Adobe Gothic Std B" panose="020B0800000000000000" pitchFamily="34" charset="-128"/>
              </a:rPr>
              <a:t>purest form </a:t>
            </a:r>
            <a:r>
              <a:rPr lang="en-US" sz="2400" b="1" dirty="0" smtClean="0">
                <a:solidFill>
                  <a:prstClr val="white"/>
                </a:solidFill>
                <a:latin typeface="Segoe UI Semibold" panose="020B0702040204020203" pitchFamily="34" charset="0"/>
                <a:ea typeface="Adobe Gothic Std B" panose="020B0800000000000000" pitchFamily="34" charset="-128"/>
              </a:rPr>
              <a:t>while creating meals &amp; snacks that our students truly enjoy. We are working alongside local farmers and suppliers to ensure our standards are met at the </a:t>
            </a:r>
            <a:r>
              <a:rPr lang="en-US" sz="2400" b="1" dirty="0" smtClean="0">
                <a:solidFill>
                  <a:srgbClr val="74B74A"/>
                </a:solidFill>
                <a:latin typeface="Segoe UI Semibold" panose="020B0702040204020203" pitchFamily="34" charset="0"/>
                <a:ea typeface="Adobe Gothic Std B" panose="020B0800000000000000" pitchFamily="34" charset="-128"/>
              </a:rPr>
              <a:t>BEGINNING</a:t>
            </a:r>
            <a:r>
              <a:rPr lang="en-US" sz="2400" b="1" dirty="0" smtClean="0">
                <a:solidFill>
                  <a:prstClr val="white"/>
                </a:solidFill>
                <a:latin typeface="Segoe UI Semibold" panose="020B0702040204020203" pitchFamily="34" charset="0"/>
                <a:ea typeface="Adobe Gothic Std B" panose="020B0800000000000000" pitchFamily="34" charset="-128"/>
              </a:rPr>
              <a:t> of the food production process. </a:t>
            </a:r>
          </a:p>
          <a:p>
            <a:pPr algn="ctr"/>
            <a:endParaRPr lang="en-US" sz="2400" b="1" dirty="0" smtClean="0">
              <a:solidFill>
                <a:prstClr val="white"/>
              </a:solidFill>
              <a:latin typeface="Segoe UI Semibold" panose="020B0702040204020203" pitchFamily="34" charset="0"/>
              <a:ea typeface="Adobe Gothic Std B" panose="020B0800000000000000" pitchFamily="34" charset="-128"/>
            </a:endParaRPr>
          </a:p>
          <a:p>
            <a:pPr algn="ctr"/>
            <a:r>
              <a:rPr lang="en-US" sz="2400" b="1" dirty="0" smtClean="0">
                <a:solidFill>
                  <a:prstClr val="white"/>
                </a:solidFill>
                <a:latin typeface="Segoe UI Semibold" panose="020B0702040204020203" pitchFamily="34" charset="0"/>
                <a:ea typeface="Adobe Gothic Std B" panose="020B0800000000000000" pitchFamily="34" charset="-128"/>
              </a:rPr>
              <a:t>We are also making a commitment to improve transparency, and will provide complete ingredient information of all food served to your student       through our online menus.</a:t>
            </a:r>
            <a:endParaRPr lang="en-US" sz="2400" b="1" dirty="0">
              <a:solidFill>
                <a:prstClr val="white"/>
              </a:solidFill>
              <a:latin typeface="Segoe UI Semibold" panose="020B0702040204020203" pitchFamily="34" charset="0"/>
              <a:ea typeface="Adobe Gothic Std B" panose="020B0800000000000000" pitchFamily="34"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9576" y="603250"/>
            <a:ext cx="4092847"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78132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985" y="2936945"/>
            <a:ext cx="995819" cy="995818"/>
          </a:xfrm>
          <a:prstGeom prst="rect">
            <a:avLst/>
          </a:prstGeom>
        </p:spPr>
      </p:pic>
      <p:cxnSp>
        <p:nvCxnSpPr>
          <p:cNvPr id="5" name="Straight Connector 4"/>
          <p:cNvCxnSpPr/>
          <p:nvPr/>
        </p:nvCxnSpPr>
        <p:spPr>
          <a:xfrm>
            <a:off x="5362112" y="2615997"/>
            <a:ext cx="0" cy="1665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576662" y="3071675"/>
            <a:ext cx="3310163" cy="769441"/>
          </a:xfrm>
          <a:prstGeom prst="rect">
            <a:avLst/>
          </a:prstGeom>
          <a:noFill/>
        </p:spPr>
        <p:txBody>
          <a:bodyPr wrap="square" rtlCol="0">
            <a:spAutoFit/>
          </a:bodyPr>
          <a:lstStyle/>
          <a:p>
            <a:r>
              <a:rPr lang="en-US" sz="4400" b="1" dirty="0" smtClean="0">
                <a:solidFill>
                  <a:schemeClr val="bg1"/>
                </a:solidFill>
                <a:latin typeface="Segoe UI Semibold" panose="020B0702040204020203" pitchFamily="34" charset="0"/>
                <a:ea typeface="Adobe Gothic Std B" panose="020B0800000000000000" pitchFamily="34" charset="-128"/>
              </a:rPr>
              <a:t>VALUE ADD</a:t>
            </a:r>
            <a:endParaRPr lang="en-US" sz="4400" b="1" dirty="0">
              <a:solidFill>
                <a:schemeClr val="bg1"/>
              </a:solidFill>
              <a:latin typeface="Segoe UI Semibold" panose="020B0702040204020203" pitchFamily="34" charset="0"/>
              <a:ea typeface="Adobe Gothic Std B" panose="020B0800000000000000" pitchFamily="34" charset="-128"/>
            </a:endParaRPr>
          </a:p>
        </p:txBody>
      </p:sp>
    </p:spTree>
    <p:extLst>
      <p:ext uri="{BB962C8B-B14F-4D97-AF65-F5344CB8AC3E}">
        <p14:creationId xmlns:p14="http://schemas.microsoft.com/office/powerpoint/2010/main" val="369392189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6"/>
          <p:cNvSpPr txBox="1">
            <a:spLocks/>
          </p:cNvSpPr>
          <p:nvPr/>
        </p:nvSpPr>
        <p:spPr>
          <a:xfrm>
            <a:off x="1506407" y="776904"/>
            <a:ext cx="9144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200" b="1" dirty="0" smtClean="0">
                <a:solidFill>
                  <a:srgbClr val="E44145"/>
                </a:solidFill>
                <a:latin typeface="Helvetica" panose="020B0604020202030204" pitchFamily="34" charset="0"/>
              </a:rPr>
              <a:t>NET PROMOTER SCORE</a:t>
            </a:r>
          </a:p>
        </p:txBody>
      </p:sp>
      <p:sp>
        <p:nvSpPr>
          <p:cNvPr id="4" name="Text Placeholder 5"/>
          <p:cNvSpPr txBox="1">
            <a:spLocks/>
          </p:cNvSpPr>
          <p:nvPr/>
        </p:nvSpPr>
        <p:spPr>
          <a:xfrm>
            <a:off x="2328865" y="2060884"/>
            <a:ext cx="7534275" cy="1413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b="1" dirty="0" smtClean="0">
                <a:solidFill>
                  <a:schemeClr val="bg1"/>
                </a:solidFill>
                <a:latin typeface="Helvetica" panose="020B0604020202030204" pitchFamily="34" charset="0"/>
              </a:rPr>
              <a:t>On a scale of 1-10, how likely are you to recommend CUSD Nutrition to someone else?</a:t>
            </a:r>
          </a:p>
          <a:p>
            <a:endParaRPr lang="en-US" altLang="en-US" sz="2400" b="1" dirty="0" smtClean="0">
              <a:solidFill>
                <a:schemeClr val="bg1"/>
              </a:solidFill>
              <a:latin typeface="Helvetica" panose="020B0604020202030204" pitchFamily="34" charset="0"/>
            </a:endParaRPr>
          </a:p>
          <a:p>
            <a:endParaRPr lang="en-US" altLang="en-US" sz="2400" b="1" dirty="0" smtClean="0">
              <a:solidFill>
                <a:srgbClr val="FFCC00"/>
              </a:solidFill>
              <a:latin typeface="Helvetica" panose="020B0604020202030204" pitchFamily="34" charset="0"/>
            </a:endParaRPr>
          </a:p>
          <a:p>
            <a:endParaRPr lang="en-US" altLang="en-US" sz="2400" b="1" dirty="0" smtClean="0">
              <a:solidFill>
                <a:schemeClr val="bg1"/>
              </a:solidFill>
              <a:latin typeface="Helvetica" panose="020B0604020202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2884208"/>
            <a:ext cx="12228812" cy="2171887"/>
          </a:xfrm>
          <a:prstGeom prst="rect">
            <a:avLst/>
          </a:prstGeom>
        </p:spPr>
      </p:pic>
      <p:sp>
        <p:nvSpPr>
          <p:cNvPr id="6" name="TextBox 5"/>
          <p:cNvSpPr txBox="1"/>
          <p:nvPr/>
        </p:nvSpPr>
        <p:spPr>
          <a:xfrm>
            <a:off x="2096424" y="5035508"/>
            <a:ext cx="8035963" cy="984885"/>
          </a:xfrm>
          <a:prstGeom prst="rect">
            <a:avLst/>
          </a:prstGeom>
          <a:noFill/>
        </p:spPr>
        <p:txBody>
          <a:bodyPr wrap="square" rtlCol="0">
            <a:spAutoFit/>
          </a:bodyPr>
          <a:lstStyle/>
          <a:p>
            <a:pPr algn="ctr"/>
            <a:r>
              <a:rPr lang="en-US" altLang="en-US" sz="2000" dirty="0">
                <a:solidFill>
                  <a:srgbClr val="ED8386"/>
                </a:solidFill>
                <a:latin typeface="Helvetica" panose="020B0604020202030204" pitchFamily="34" charset="0"/>
              </a:rPr>
              <a:t>Tracks how customers represent your brand to</a:t>
            </a:r>
          </a:p>
          <a:p>
            <a:pPr algn="ctr"/>
            <a:r>
              <a:rPr lang="en-US" altLang="en-US" sz="2000" dirty="0">
                <a:solidFill>
                  <a:srgbClr val="ED8386"/>
                </a:solidFill>
                <a:latin typeface="Helvetica" panose="020B0604020202030204" pitchFamily="34" charset="0"/>
              </a:rPr>
              <a:t>family, friends, associates, etc.</a:t>
            </a:r>
          </a:p>
          <a:p>
            <a:endParaRPr lang="en-US" dirty="0"/>
          </a:p>
        </p:txBody>
      </p:sp>
    </p:spTree>
    <p:extLst>
      <p:ext uri="{BB962C8B-B14F-4D97-AF65-F5344CB8AC3E}">
        <p14:creationId xmlns:p14="http://schemas.microsoft.com/office/powerpoint/2010/main" val="213719303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5151120"/>
            <a:ext cx="12192000" cy="528320"/>
          </a:xfrm>
          <a:prstGeom prst="rect">
            <a:avLst/>
          </a:prstGeom>
          <a:solidFill>
            <a:srgbClr val="74B74A"/>
          </a:solidFill>
          <a:ln w="19050">
            <a:solidFill>
              <a:schemeClr val="bg2">
                <a:lumMod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solidFill>
                  <a:schemeClr val="bg2">
                    <a:lumMod val="25000"/>
                  </a:schemeClr>
                </a:solidFill>
                <a:latin typeface="Helvetica" panose="020B0604020202030204" pitchFamily="34" charset="0"/>
              </a:rPr>
              <a:t>ONLINE MENUS</a:t>
            </a:r>
            <a:endParaRPr lang="en-US" sz="2800" b="1" dirty="0">
              <a:solidFill>
                <a:schemeClr val="bg2">
                  <a:lumMod val="25000"/>
                </a:schemeClr>
              </a:solidFill>
              <a:latin typeface="Helvetica" panose="020B0604020202030204" pitchFamily="34" charset="0"/>
            </a:endParaRPr>
          </a:p>
        </p:txBody>
      </p:sp>
    </p:spTree>
    <p:extLst>
      <p:ext uri="{BB962C8B-B14F-4D97-AF65-F5344CB8AC3E}">
        <p14:creationId xmlns:p14="http://schemas.microsoft.com/office/powerpoint/2010/main" val="255584244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Straight Connector 4"/>
          <p:cNvCxnSpPr/>
          <p:nvPr/>
        </p:nvCxnSpPr>
        <p:spPr>
          <a:xfrm>
            <a:off x="4980372" y="2615997"/>
            <a:ext cx="0" cy="1665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299" y="2949472"/>
            <a:ext cx="964236" cy="964236"/>
          </a:xfrm>
          <a:prstGeom prst="rect">
            <a:avLst/>
          </a:prstGeom>
        </p:spPr>
      </p:pic>
      <p:sp>
        <p:nvSpPr>
          <p:cNvPr id="7" name="TextBox 6"/>
          <p:cNvSpPr txBox="1"/>
          <p:nvPr/>
        </p:nvSpPr>
        <p:spPr>
          <a:xfrm>
            <a:off x="5194921" y="2831426"/>
            <a:ext cx="4793943" cy="1200329"/>
          </a:xfrm>
          <a:prstGeom prst="rect">
            <a:avLst/>
          </a:prstGeom>
          <a:noFill/>
        </p:spPr>
        <p:txBody>
          <a:bodyPr wrap="square" rtlCol="0">
            <a:spAutoFit/>
          </a:bodyPr>
          <a:lstStyle/>
          <a:p>
            <a:r>
              <a:rPr lang="en-US" sz="3600" b="1" dirty="0" smtClean="0">
                <a:solidFill>
                  <a:schemeClr val="bg1"/>
                </a:solidFill>
                <a:latin typeface="Segoe UI Semibold" panose="020B0702040204020203" pitchFamily="34" charset="0"/>
                <a:ea typeface="Adobe Gothic Std B" panose="020B0800000000000000" pitchFamily="34" charset="-128"/>
              </a:rPr>
              <a:t>SNAPSHOTS OF     THE INDUSTRIES</a:t>
            </a:r>
            <a:endParaRPr lang="en-US" sz="3600" b="1" dirty="0">
              <a:solidFill>
                <a:schemeClr val="bg1"/>
              </a:solidFill>
              <a:latin typeface="Segoe UI Semibold" panose="020B0702040204020203" pitchFamily="34" charset="0"/>
              <a:ea typeface="Adobe Gothic Std B" panose="020B0800000000000000" pitchFamily="34" charset="-128"/>
            </a:endParaRPr>
          </a:p>
        </p:txBody>
      </p:sp>
    </p:spTree>
    <p:extLst>
      <p:ext uri="{BB962C8B-B14F-4D97-AF65-F5344CB8AC3E}">
        <p14:creationId xmlns:p14="http://schemas.microsoft.com/office/powerpoint/2010/main" val="386540298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780" y="2967227"/>
            <a:ext cx="923280" cy="923280"/>
          </a:xfrm>
          <a:prstGeom prst="rect">
            <a:avLst/>
          </a:prstGeom>
        </p:spPr>
      </p:pic>
      <p:cxnSp>
        <p:nvCxnSpPr>
          <p:cNvPr id="5" name="Straight Connector 4"/>
          <p:cNvCxnSpPr/>
          <p:nvPr/>
        </p:nvCxnSpPr>
        <p:spPr>
          <a:xfrm>
            <a:off x="4669655" y="2615997"/>
            <a:ext cx="0" cy="1665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884205" y="3071675"/>
            <a:ext cx="4793943" cy="769441"/>
          </a:xfrm>
          <a:prstGeom prst="rect">
            <a:avLst/>
          </a:prstGeom>
          <a:noFill/>
        </p:spPr>
        <p:txBody>
          <a:bodyPr wrap="square" rtlCol="0">
            <a:spAutoFit/>
          </a:bodyPr>
          <a:lstStyle/>
          <a:p>
            <a:r>
              <a:rPr lang="en-US" sz="4400" b="1" dirty="0" smtClean="0">
                <a:solidFill>
                  <a:schemeClr val="bg1"/>
                </a:solidFill>
                <a:latin typeface="Segoe UI Semibold" panose="020B0702040204020203" pitchFamily="34" charset="0"/>
                <a:ea typeface="Adobe Gothic Std B" panose="020B0800000000000000" pitchFamily="34" charset="-128"/>
              </a:rPr>
              <a:t>DIGITAL SIGNAGE</a:t>
            </a:r>
            <a:endParaRPr lang="en-US" sz="4400" b="1" dirty="0">
              <a:solidFill>
                <a:schemeClr val="bg1"/>
              </a:solidFill>
              <a:latin typeface="Segoe UI Semibold" panose="020B0702040204020203" pitchFamily="34" charset="0"/>
              <a:ea typeface="Adobe Gothic Std B" panose="020B0800000000000000" pitchFamily="34" charset="-128"/>
            </a:endParaRPr>
          </a:p>
        </p:txBody>
      </p:sp>
    </p:spTree>
    <p:extLst>
      <p:ext uri="{BB962C8B-B14F-4D97-AF65-F5344CB8AC3E}">
        <p14:creationId xmlns:p14="http://schemas.microsoft.com/office/powerpoint/2010/main" val="1660841704"/>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6" descr="digital signag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6320"/>
            <a:ext cx="6004560" cy="450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digital sign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440" y="1036320"/>
            <a:ext cx="6004560" cy="450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07682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75680" cy="34175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320" y="0"/>
            <a:ext cx="6075680" cy="34175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40430"/>
            <a:ext cx="6075680" cy="341757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6320" y="3440430"/>
            <a:ext cx="6075680" cy="3417570"/>
          </a:xfrm>
          <a:prstGeom prst="rect">
            <a:avLst/>
          </a:prstGeom>
        </p:spPr>
      </p:pic>
      <p:sp>
        <p:nvSpPr>
          <p:cNvPr id="7" name="Rectangle 6"/>
          <p:cNvSpPr/>
          <p:nvPr/>
        </p:nvSpPr>
        <p:spPr>
          <a:xfrm>
            <a:off x="0" y="3164840"/>
            <a:ext cx="12192000" cy="528320"/>
          </a:xfrm>
          <a:prstGeom prst="rect">
            <a:avLst/>
          </a:prstGeom>
          <a:solidFill>
            <a:schemeClr val="tx1">
              <a:lumMod val="85000"/>
              <a:lumOff val="15000"/>
            </a:schemeClr>
          </a:solidFill>
          <a:ln w="19050">
            <a:solidFill>
              <a:schemeClr val="bg2">
                <a:lumMod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solidFill>
                  <a:schemeClr val="bg1"/>
                </a:solidFill>
                <a:latin typeface="Helvetica" panose="020B0604020202030204" pitchFamily="34" charset="0"/>
              </a:rPr>
              <a:t>DIGITAL SIGNAGE </a:t>
            </a:r>
            <a:r>
              <a:rPr lang="en-US" sz="2800" b="1" dirty="0" smtClean="0">
                <a:solidFill>
                  <a:schemeClr val="bg1"/>
                </a:solidFill>
                <a:latin typeface="Helvetica" panose="020B0604020202030204" pitchFamily="34" charset="0"/>
              </a:rPr>
              <a:t>EVENTS</a:t>
            </a:r>
            <a:endParaRPr lang="en-US" sz="2800" b="1" dirty="0">
              <a:solidFill>
                <a:schemeClr val="bg1"/>
              </a:solidFill>
              <a:latin typeface="Helvetica" panose="020B0604020202030204" pitchFamily="34" charset="0"/>
            </a:endParaRPr>
          </a:p>
        </p:txBody>
      </p:sp>
    </p:spTree>
    <p:extLst>
      <p:ext uri="{BB962C8B-B14F-4D97-AF65-F5344CB8AC3E}">
        <p14:creationId xmlns:p14="http://schemas.microsoft.com/office/powerpoint/2010/main" val="333877064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3910721" y="441325"/>
            <a:ext cx="4362767" cy="6244590"/>
            <a:chOff x="2322513" y="217488"/>
            <a:chExt cx="4441825" cy="6443662"/>
          </a:xfrm>
        </p:grpSpPr>
        <p:sp>
          <p:nvSpPr>
            <p:cNvPr id="2" name="Rectangle 15"/>
            <p:cNvSpPr>
              <a:spLocks noChangeArrowheads="1"/>
            </p:cNvSpPr>
            <p:nvPr/>
          </p:nvSpPr>
          <p:spPr bwMode="auto">
            <a:xfrm>
              <a:off x="2322513" y="217488"/>
              <a:ext cx="4441825" cy="6443662"/>
            </a:xfrm>
            <a:prstGeom prst="rect">
              <a:avLst/>
            </a:prstGeom>
            <a:solidFill>
              <a:schemeClr val="bg1"/>
            </a:solidFill>
            <a:ln w="19050">
              <a:solidFill>
                <a:schemeClr val="bg2"/>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2400"/>
            </a:p>
          </p:txBody>
        </p:sp>
        <p:pic>
          <p:nvPicPr>
            <p:cNvPr id="3" name="Picture 0" descr="flier-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050" y="271463"/>
              <a:ext cx="4214813"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790907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971" y="2940593"/>
            <a:ext cx="1011884" cy="1011884"/>
          </a:xfrm>
          <a:prstGeom prst="rect">
            <a:avLst/>
          </a:prstGeom>
        </p:spPr>
      </p:pic>
      <p:cxnSp>
        <p:nvCxnSpPr>
          <p:cNvPr id="5" name="Straight Connector 4"/>
          <p:cNvCxnSpPr/>
          <p:nvPr/>
        </p:nvCxnSpPr>
        <p:spPr>
          <a:xfrm>
            <a:off x="5726097" y="2615997"/>
            <a:ext cx="0" cy="1665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940647" y="3071675"/>
            <a:ext cx="4793943" cy="769441"/>
          </a:xfrm>
          <a:prstGeom prst="rect">
            <a:avLst/>
          </a:prstGeom>
          <a:noFill/>
        </p:spPr>
        <p:txBody>
          <a:bodyPr wrap="square" rtlCol="0">
            <a:spAutoFit/>
          </a:bodyPr>
          <a:lstStyle/>
          <a:p>
            <a:r>
              <a:rPr lang="en-US" sz="4400" b="1" dirty="0" smtClean="0">
                <a:solidFill>
                  <a:schemeClr val="bg1"/>
                </a:solidFill>
                <a:latin typeface="Segoe UI Semibold" panose="020B0702040204020203" pitchFamily="34" charset="0"/>
                <a:ea typeface="Adobe Gothic Std B" panose="020B0800000000000000" pitchFamily="34" charset="-128"/>
              </a:rPr>
              <a:t>WEBSITE</a:t>
            </a:r>
            <a:endParaRPr lang="en-US" sz="4400" b="1" dirty="0">
              <a:solidFill>
                <a:schemeClr val="bg1"/>
              </a:solidFill>
              <a:latin typeface="Segoe UI Semibold" panose="020B0702040204020203" pitchFamily="34" charset="0"/>
              <a:ea typeface="Adobe Gothic Std B" panose="020B0800000000000000" pitchFamily="34" charset="-128"/>
            </a:endParaRPr>
          </a:p>
        </p:txBody>
      </p:sp>
    </p:spTree>
    <p:extLst>
      <p:ext uri="{BB962C8B-B14F-4D97-AF65-F5344CB8AC3E}">
        <p14:creationId xmlns:p14="http://schemas.microsoft.com/office/powerpoint/2010/main" val="260683448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3987800"/>
            <a:ext cx="12192000" cy="929640"/>
          </a:xfrm>
          <a:prstGeom prst="rect">
            <a:avLst/>
          </a:prstGeom>
          <a:solidFill>
            <a:srgbClr val="E44145"/>
          </a:solidFill>
          <a:ln w="19050">
            <a:solidFill>
              <a:schemeClr val="bg2">
                <a:lumMod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solidFill>
                  <a:schemeClr val="bg1"/>
                </a:solidFill>
                <a:latin typeface="Helvetica" panose="020B0604020202030204" pitchFamily="34" charset="0"/>
              </a:rPr>
              <a:t>WWW.CUSDNUTRITION.COM</a:t>
            </a:r>
            <a:endParaRPr lang="en-US" sz="3600" b="1" dirty="0">
              <a:solidFill>
                <a:schemeClr val="bg1"/>
              </a:solidFill>
              <a:latin typeface="Helvetica" panose="020B0604020202030204" pitchFamily="34" charset="0"/>
            </a:endParaRPr>
          </a:p>
        </p:txBody>
      </p:sp>
    </p:spTree>
    <p:extLst>
      <p:ext uri="{BB962C8B-B14F-4D97-AF65-F5344CB8AC3E}">
        <p14:creationId xmlns:p14="http://schemas.microsoft.com/office/powerpoint/2010/main" val="310208307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
            <a:ext cx="3667760" cy="63176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686" y="6"/>
            <a:ext cx="3720407" cy="631767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2372" y="6"/>
            <a:ext cx="3685309" cy="6317673"/>
          </a:xfrm>
          <a:prstGeom prst="rect">
            <a:avLst/>
          </a:prstGeom>
        </p:spPr>
      </p:pic>
      <p:sp>
        <p:nvSpPr>
          <p:cNvPr id="6" name="Rectangle 5"/>
          <p:cNvSpPr/>
          <p:nvPr/>
        </p:nvSpPr>
        <p:spPr>
          <a:xfrm>
            <a:off x="0" y="5928360"/>
            <a:ext cx="12192000" cy="929640"/>
          </a:xfrm>
          <a:prstGeom prst="rect">
            <a:avLst/>
          </a:prstGeom>
          <a:solidFill>
            <a:srgbClr val="E44145"/>
          </a:solidFill>
          <a:ln w="19050">
            <a:solidFill>
              <a:schemeClr val="bg2">
                <a:lumMod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solidFill>
                  <a:schemeClr val="bg1"/>
                </a:solidFill>
                <a:latin typeface="Helvetica" panose="020B0604020202030204" pitchFamily="34" charset="0"/>
              </a:rPr>
              <a:t>WEBSITE </a:t>
            </a:r>
            <a:r>
              <a:rPr lang="en-US" sz="3600" b="1" dirty="0" smtClean="0">
                <a:solidFill>
                  <a:schemeClr val="bg1"/>
                </a:solidFill>
                <a:latin typeface="Helvetica" panose="020B0604020202030204" pitchFamily="34" charset="0"/>
              </a:rPr>
              <a:t>DESIGN</a:t>
            </a:r>
            <a:endParaRPr lang="en-US" sz="3600" b="1" dirty="0">
              <a:solidFill>
                <a:schemeClr val="bg1"/>
              </a:solidFill>
              <a:latin typeface="Helvetica" panose="020B0604020202030204" pitchFamily="34" charset="0"/>
            </a:endParaRPr>
          </a:p>
        </p:txBody>
      </p:sp>
    </p:spTree>
    <p:extLst>
      <p:ext uri="{BB962C8B-B14F-4D97-AF65-F5344CB8AC3E}">
        <p14:creationId xmlns:p14="http://schemas.microsoft.com/office/powerpoint/2010/main" val="370503105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105" y="2931716"/>
            <a:ext cx="992167" cy="992166"/>
          </a:xfrm>
          <a:prstGeom prst="rect">
            <a:avLst/>
          </a:prstGeom>
        </p:spPr>
      </p:pic>
      <p:cxnSp>
        <p:nvCxnSpPr>
          <p:cNvPr id="5" name="Straight Connector 4"/>
          <p:cNvCxnSpPr/>
          <p:nvPr/>
        </p:nvCxnSpPr>
        <p:spPr>
          <a:xfrm>
            <a:off x="4909351" y="2615997"/>
            <a:ext cx="0" cy="1665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23901" y="3071675"/>
            <a:ext cx="4793943" cy="769441"/>
          </a:xfrm>
          <a:prstGeom prst="rect">
            <a:avLst/>
          </a:prstGeom>
          <a:noFill/>
        </p:spPr>
        <p:txBody>
          <a:bodyPr wrap="square" rtlCol="0">
            <a:spAutoFit/>
          </a:bodyPr>
          <a:lstStyle/>
          <a:p>
            <a:r>
              <a:rPr lang="en-US" sz="4400" b="1" dirty="0" smtClean="0">
                <a:solidFill>
                  <a:schemeClr val="bg1"/>
                </a:solidFill>
                <a:latin typeface="Segoe UI Semibold" panose="020B0702040204020203" pitchFamily="34" charset="0"/>
                <a:ea typeface="Adobe Gothic Std B" panose="020B0800000000000000" pitchFamily="34" charset="-128"/>
              </a:rPr>
              <a:t>SOCIAL MEDIA</a:t>
            </a:r>
            <a:endParaRPr lang="en-US" sz="4400" b="1" dirty="0">
              <a:solidFill>
                <a:schemeClr val="bg1"/>
              </a:solidFill>
              <a:latin typeface="Segoe UI Semibold" panose="020B0702040204020203" pitchFamily="34" charset="0"/>
              <a:ea typeface="Adobe Gothic Std B" panose="020B0800000000000000" pitchFamily="34" charset="-128"/>
            </a:endParaRPr>
          </a:p>
        </p:txBody>
      </p:sp>
    </p:spTree>
    <p:extLst>
      <p:ext uri="{BB962C8B-B14F-4D97-AF65-F5344CB8AC3E}">
        <p14:creationId xmlns:p14="http://schemas.microsoft.com/office/powerpoint/2010/main" val="384686976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917" y="1544320"/>
            <a:ext cx="1053123" cy="1040806"/>
          </a:xfrm>
          <a:prstGeom prst="rect">
            <a:avLst/>
          </a:prstGeom>
        </p:spPr>
      </p:pic>
      <p:sp>
        <p:nvSpPr>
          <p:cNvPr id="6" name="TextBox 5"/>
          <p:cNvSpPr txBox="1"/>
          <p:nvPr/>
        </p:nvSpPr>
        <p:spPr>
          <a:xfrm>
            <a:off x="9306560" y="1544320"/>
            <a:ext cx="2885440" cy="1015663"/>
          </a:xfrm>
          <a:prstGeom prst="rect">
            <a:avLst/>
          </a:prstGeom>
          <a:noFill/>
        </p:spPr>
        <p:txBody>
          <a:bodyPr wrap="square" rtlCol="0">
            <a:spAutoFit/>
          </a:bodyPr>
          <a:lstStyle/>
          <a:p>
            <a:pPr algn="ctr"/>
            <a:r>
              <a:rPr lang="en-US" sz="4400" b="1" dirty="0" smtClean="0">
                <a:solidFill>
                  <a:schemeClr val="bg1"/>
                </a:solidFill>
                <a:latin typeface="Helvetica" panose="020B0604020202030204" pitchFamily="34" charset="0"/>
              </a:rPr>
              <a:t>27,768</a:t>
            </a:r>
          </a:p>
          <a:p>
            <a:pPr algn="ctr"/>
            <a:r>
              <a:rPr lang="en-US" sz="1600" dirty="0" smtClean="0">
                <a:solidFill>
                  <a:schemeClr val="bg1"/>
                </a:solidFill>
                <a:latin typeface="Helvetica" panose="020B0604020202030204" pitchFamily="34" charset="0"/>
              </a:rPr>
              <a:t>PAGE LIKES/FOLLOWERS</a:t>
            </a:r>
            <a:endParaRPr lang="en-US" sz="1600" dirty="0">
              <a:solidFill>
                <a:schemeClr val="bg1"/>
              </a:solidFill>
              <a:latin typeface="Helvetica" panose="020B0604020202030204" pitchFamily="34" charset="0"/>
            </a:endParaRPr>
          </a:p>
        </p:txBody>
      </p:sp>
      <p:sp>
        <p:nvSpPr>
          <p:cNvPr id="7" name="TextBox 6"/>
          <p:cNvSpPr txBox="1"/>
          <p:nvPr/>
        </p:nvSpPr>
        <p:spPr>
          <a:xfrm>
            <a:off x="7863840" y="3068320"/>
            <a:ext cx="2153920" cy="923330"/>
          </a:xfrm>
          <a:prstGeom prst="rect">
            <a:avLst/>
          </a:prstGeom>
          <a:noFill/>
        </p:spPr>
        <p:txBody>
          <a:bodyPr wrap="square" rtlCol="0">
            <a:spAutoFit/>
          </a:bodyPr>
          <a:lstStyle/>
          <a:p>
            <a:pPr algn="ctr"/>
            <a:r>
              <a:rPr lang="en-US" sz="3600" b="1" dirty="0" smtClean="0">
                <a:solidFill>
                  <a:schemeClr val="bg1"/>
                </a:solidFill>
                <a:latin typeface="Helvetica" panose="020B0604020202030204" pitchFamily="34" charset="0"/>
              </a:rPr>
              <a:t>2.4k</a:t>
            </a:r>
          </a:p>
          <a:p>
            <a:pPr algn="ctr"/>
            <a:r>
              <a:rPr lang="en-US" sz="1600" dirty="0" smtClean="0">
                <a:solidFill>
                  <a:schemeClr val="bg1"/>
                </a:solidFill>
                <a:latin typeface="Helvetica" panose="020B0604020202030204" pitchFamily="34" charset="0"/>
              </a:rPr>
              <a:t>VISITS</a:t>
            </a:r>
            <a:endParaRPr lang="en-US" sz="1600" dirty="0">
              <a:solidFill>
                <a:schemeClr val="bg1"/>
              </a:solidFill>
              <a:latin typeface="Helvetica" panose="020B0604020202030204" pitchFamily="34" charset="0"/>
            </a:endParaRPr>
          </a:p>
        </p:txBody>
      </p:sp>
      <p:sp>
        <p:nvSpPr>
          <p:cNvPr id="8" name="TextBox 7"/>
          <p:cNvSpPr txBox="1"/>
          <p:nvPr/>
        </p:nvSpPr>
        <p:spPr>
          <a:xfrm>
            <a:off x="10027920" y="3068321"/>
            <a:ext cx="2153920" cy="892552"/>
          </a:xfrm>
          <a:prstGeom prst="rect">
            <a:avLst/>
          </a:prstGeom>
          <a:noFill/>
        </p:spPr>
        <p:txBody>
          <a:bodyPr wrap="square" rtlCol="0">
            <a:spAutoFit/>
          </a:bodyPr>
          <a:lstStyle/>
          <a:p>
            <a:pPr algn="ctr"/>
            <a:r>
              <a:rPr lang="en-US" sz="3600" b="1" dirty="0" smtClean="0">
                <a:solidFill>
                  <a:schemeClr val="bg1"/>
                </a:solidFill>
                <a:latin typeface="Helvetica" panose="020B0604020202030204" pitchFamily="34" charset="0"/>
              </a:rPr>
              <a:t>12,930</a:t>
            </a:r>
          </a:p>
          <a:p>
            <a:pPr algn="ctr"/>
            <a:r>
              <a:rPr lang="en-US" sz="1600" dirty="0" smtClean="0">
                <a:solidFill>
                  <a:schemeClr val="bg1"/>
                </a:solidFill>
                <a:latin typeface="Helvetica" panose="020B0604020202030204" pitchFamily="34" charset="0"/>
              </a:rPr>
              <a:t>AVG. POST REACH</a:t>
            </a:r>
            <a:endParaRPr lang="en-US" sz="1600" dirty="0">
              <a:solidFill>
                <a:schemeClr val="bg1"/>
              </a:solidFill>
              <a:latin typeface="Helvetica" panose="020B0604020202030204" pitchFamily="34" charset="0"/>
            </a:endParaRPr>
          </a:p>
        </p:txBody>
      </p:sp>
      <p:sp>
        <p:nvSpPr>
          <p:cNvPr id="9" name="TextBox 8"/>
          <p:cNvSpPr txBox="1"/>
          <p:nvPr/>
        </p:nvSpPr>
        <p:spPr>
          <a:xfrm>
            <a:off x="7863845" y="4428272"/>
            <a:ext cx="4317999" cy="400110"/>
          </a:xfrm>
          <a:prstGeom prst="rect">
            <a:avLst/>
          </a:prstGeom>
          <a:noFill/>
        </p:spPr>
        <p:txBody>
          <a:bodyPr wrap="square" rtlCol="0">
            <a:spAutoFit/>
          </a:bodyPr>
          <a:lstStyle/>
          <a:p>
            <a:pPr algn="ctr"/>
            <a:r>
              <a:rPr lang="en-US" sz="2000" dirty="0">
                <a:solidFill>
                  <a:schemeClr val="bg1"/>
                </a:solidFill>
                <a:latin typeface="Helvetica" panose="020B0604020202030204" pitchFamily="34" charset="0"/>
              </a:rPr>
              <a:t>www.facebook.com/cusdnutrition</a:t>
            </a:r>
          </a:p>
        </p:txBody>
      </p:sp>
      <p:sp>
        <p:nvSpPr>
          <p:cNvPr id="10" name="TextBox 9"/>
          <p:cNvSpPr txBox="1"/>
          <p:nvPr/>
        </p:nvSpPr>
        <p:spPr>
          <a:xfrm>
            <a:off x="5293360" y="5591995"/>
            <a:ext cx="7061200" cy="1563505"/>
          </a:xfrm>
          <a:prstGeom prst="rect">
            <a:avLst/>
          </a:prstGeom>
          <a:noFill/>
        </p:spPr>
        <p:txBody>
          <a:bodyPr wrap="square" rtlCol="0">
            <a:spAutoFit/>
          </a:bodyPr>
          <a:lstStyle/>
          <a:p>
            <a:pPr marL="1657350" lvl="3" indent="-285750">
              <a:lnSpc>
                <a:spcPct val="150000"/>
              </a:lnSpc>
              <a:spcBef>
                <a:spcPct val="20000"/>
              </a:spcBef>
              <a:buFont typeface="Wingdings" pitchFamily="2" charset="2"/>
              <a:buChar char="§"/>
              <a:defRPr/>
            </a:pPr>
            <a:r>
              <a:rPr lang="en-US" sz="1400" dirty="0" smtClean="0">
                <a:solidFill>
                  <a:srgbClr val="4B7AC2"/>
                </a:solidFill>
                <a:latin typeface="Helvetica" panose="020B0604020202030204" pitchFamily="34" charset="0"/>
                <a:cs typeface="Arial" charset="0"/>
              </a:rPr>
              <a:t> </a:t>
            </a:r>
            <a:r>
              <a:rPr lang="en-US" sz="1400" dirty="0" smtClean="0">
                <a:solidFill>
                  <a:schemeClr val="bg1"/>
                </a:solidFill>
                <a:latin typeface="Helvetica" panose="020B0604020202030204" pitchFamily="34" charset="0"/>
                <a:cs typeface="Arial" charset="0"/>
              </a:rPr>
              <a:t>Telling </a:t>
            </a:r>
            <a:r>
              <a:rPr lang="en-US" sz="1400" dirty="0">
                <a:solidFill>
                  <a:schemeClr val="bg1"/>
                </a:solidFill>
                <a:latin typeface="Helvetica" panose="020B0604020202030204" pitchFamily="34" charset="0"/>
                <a:cs typeface="Arial" charset="0"/>
              </a:rPr>
              <a:t>our Story, Engaging Customers, Changing Perceptions</a:t>
            </a:r>
          </a:p>
          <a:p>
            <a:pPr marL="1657350" lvl="3" indent="-285750">
              <a:lnSpc>
                <a:spcPct val="150000"/>
              </a:lnSpc>
              <a:spcBef>
                <a:spcPct val="20000"/>
              </a:spcBef>
              <a:buFont typeface="Wingdings" pitchFamily="2" charset="2"/>
              <a:buChar char="§"/>
              <a:defRPr/>
            </a:pPr>
            <a:r>
              <a:rPr lang="en-US" sz="1400" dirty="0" smtClean="0">
                <a:solidFill>
                  <a:srgbClr val="4B7AC2"/>
                </a:solidFill>
                <a:latin typeface="Helvetica" panose="020B0604020202030204" pitchFamily="34" charset="0"/>
                <a:cs typeface="Arial" charset="0"/>
              </a:rPr>
              <a:t> </a:t>
            </a:r>
            <a:r>
              <a:rPr lang="en-US" sz="1400" dirty="0" smtClean="0">
                <a:solidFill>
                  <a:schemeClr val="bg1"/>
                </a:solidFill>
                <a:latin typeface="Helvetica" panose="020B0604020202030204" pitchFamily="34" charset="0"/>
                <a:cs typeface="Arial" charset="0"/>
              </a:rPr>
              <a:t>Input </a:t>
            </a:r>
            <a:r>
              <a:rPr lang="en-US" sz="1400" dirty="0">
                <a:solidFill>
                  <a:srgbClr val="4B7AC2"/>
                </a:solidFill>
                <a:latin typeface="Helvetica" panose="020B0604020202030204" pitchFamily="34" charset="0"/>
                <a:cs typeface="Arial" charset="0"/>
              </a:rPr>
              <a:t>►</a:t>
            </a:r>
            <a:r>
              <a:rPr lang="en-US" sz="1400" dirty="0">
                <a:solidFill>
                  <a:schemeClr val="bg1"/>
                </a:solidFill>
                <a:latin typeface="Helvetica" panose="020B0604020202030204" pitchFamily="34" charset="0"/>
                <a:cs typeface="Arial" charset="0"/>
              </a:rPr>
              <a:t> Dialogue </a:t>
            </a:r>
            <a:r>
              <a:rPr lang="en-US" sz="1400" dirty="0">
                <a:solidFill>
                  <a:srgbClr val="4B7AC2"/>
                </a:solidFill>
                <a:latin typeface="Helvetica" panose="020B0604020202030204" pitchFamily="34" charset="0"/>
                <a:cs typeface="Arial" charset="0"/>
              </a:rPr>
              <a:t>►</a:t>
            </a:r>
            <a:r>
              <a:rPr lang="en-US" sz="1400" dirty="0">
                <a:solidFill>
                  <a:schemeClr val="bg1"/>
                </a:solidFill>
                <a:latin typeface="Helvetica" panose="020B0604020202030204" pitchFamily="34" charset="0"/>
                <a:cs typeface="Arial" charset="0"/>
              </a:rPr>
              <a:t> Action </a:t>
            </a:r>
            <a:r>
              <a:rPr lang="en-US" sz="1400" dirty="0">
                <a:solidFill>
                  <a:srgbClr val="4B7AC2"/>
                </a:solidFill>
                <a:latin typeface="Helvetica" panose="020B0604020202030204" pitchFamily="34" charset="0"/>
                <a:cs typeface="Arial" charset="0"/>
              </a:rPr>
              <a:t>►</a:t>
            </a:r>
            <a:r>
              <a:rPr lang="en-US" sz="1400" dirty="0">
                <a:solidFill>
                  <a:schemeClr val="bg1"/>
                </a:solidFill>
                <a:latin typeface="Helvetica" panose="020B0604020202030204" pitchFamily="34" charset="0"/>
                <a:cs typeface="Arial" charset="0"/>
              </a:rPr>
              <a:t> Customer Satisfaction</a:t>
            </a:r>
          </a:p>
          <a:p>
            <a:pPr marL="1657350" lvl="3" indent="-285750">
              <a:lnSpc>
                <a:spcPct val="150000"/>
              </a:lnSpc>
              <a:spcBef>
                <a:spcPct val="20000"/>
              </a:spcBef>
              <a:buFont typeface="Wingdings" pitchFamily="2" charset="2"/>
              <a:buChar char="§"/>
              <a:defRPr/>
            </a:pPr>
            <a:r>
              <a:rPr lang="en-US" sz="1400" dirty="0" smtClean="0">
                <a:solidFill>
                  <a:srgbClr val="4B7AC2"/>
                </a:solidFill>
                <a:latin typeface="Helvetica" panose="020B0604020202030204" pitchFamily="34" charset="0"/>
                <a:cs typeface="Arial" charset="0"/>
              </a:rPr>
              <a:t> </a:t>
            </a:r>
            <a:r>
              <a:rPr lang="en-US" sz="1400" dirty="0" smtClean="0">
                <a:solidFill>
                  <a:schemeClr val="bg1"/>
                </a:solidFill>
                <a:latin typeface="Helvetica" panose="020B0604020202030204" pitchFamily="34" charset="0"/>
                <a:cs typeface="Arial" charset="0"/>
              </a:rPr>
              <a:t>Better </a:t>
            </a:r>
            <a:r>
              <a:rPr lang="en-US" sz="1400" dirty="0">
                <a:solidFill>
                  <a:schemeClr val="bg1"/>
                </a:solidFill>
                <a:latin typeface="Helvetica" panose="020B0604020202030204" pitchFamily="34" charset="0"/>
                <a:cs typeface="Arial" charset="0"/>
              </a:rPr>
              <a:t>informed students, parents &amp; staff </a:t>
            </a:r>
          </a:p>
          <a:p>
            <a:pPr>
              <a:lnSpc>
                <a:spcPct val="150000"/>
              </a:lnSpc>
            </a:pPr>
            <a:endParaRPr lang="en-US" dirty="0"/>
          </a:p>
        </p:txBody>
      </p:sp>
    </p:spTree>
    <p:extLst>
      <p:ext uri="{BB962C8B-B14F-4D97-AF65-F5344CB8AC3E}">
        <p14:creationId xmlns:p14="http://schemas.microsoft.com/office/powerpoint/2010/main" val="17124120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000"/>
                                        <p:tgtEl>
                                          <p:spTgt spid="9"/>
                                        </p:tgtEl>
                                      </p:cBhvr>
                                    </p:animEffect>
                                  </p:childTnLst>
                                </p:cTn>
                              </p:par>
                            </p:childTnLst>
                          </p:cTn>
                        </p:par>
                        <p:par>
                          <p:cTn id="14" fill="hold">
                            <p:stCondLst>
                              <p:cond delay="250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750"/>
                                        <p:tgtEl>
                                          <p:spTgt spid="6"/>
                                        </p:tgtEl>
                                      </p:cBhvr>
                                    </p:animEffect>
                                  </p:childTnLst>
                                </p:cTn>
                              </p:par>
                            </p:childTnLst>
                          </p:cTn>
                        </p:par>
                        <p:par>
                          <p:cTn id="18" fill="hold">
                            <p:stCondLst>
                              <p:cond delay="4250"/>
                            </p:stCondLst>
                            <p:childTnLst>
                              <p:par>
                                <p:cTn id="19" presetID="22" presetClass="entr" presetSubtype="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1750"/>
                                        <p:tgtEl>
                                          <p:spTgt spid="7"/>
                                        </p:tgtEl>
                                      </p:cBhvr>
                                    </p:animEffect>
                                  </p:childTnLst>
                                </p:cTn>
                              </p:par>
                            </p:childTnLst>
                          </p:cTn>
                        </p:par>
                        <p:par>
                          <p:cTn id="22" fill="hold">
                            <p:stCondLst>
                              <p:cond delay="6000"/>
                            </p:stCondLst>
                            <p:childTnLst>
                              <p:par>
                                <p:cTn id="23" presetID="2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1750"/>
                                        <p:tgtEl>
                                          <p:spTgt spid="8"/>
                                        </p:tgtEl>
                                      </p:cBhvr>
                                    </p:animEffect>
                                  </p:childTnLst>
                                </p:cTn>
                              </p:par>
                            </p:childTnLst>
                          </p:cTn>
                        </p:par>
                        <p:par>
                          <p:cTn id="26" fill="hold">
                            <p:stCondLst>
                              <p:cond delay="7750"/>
                            </p:stCondLst>
                            <p:childTnLst>
                              <p:par>
                                <p:cTn id="27" presetID="22"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229" y="1441450"/>
            <a:ext cx="1248411" cy="1233809"/>
          </a:xfrm>
          <a:prstGeom prst="rect">
            <a:avLst/>
          </a:prstGeom>
        </p:spPr>
      </p:pic>
      <p:sp>
        <p:nvSpPr>
          <p:cNvPr id="6" name="TextBox 5"/>
          <p:cNvSpPr txBox="1"/>
          <p:nvPr/>
        </p:nvSpPr>
        <p:spPr>
          <a:xfrm>
            <a:off x="9306560" y="1544320"/>
            <a:ext cx="2885440" cy="1046440"/>
          </a:xfrm>
          <a:prstGeom prst="rect">
            <a:avLst/>
          </a:prstGeom>
          <a:noFill/>
        </p:spPr>
        <p:txBody>
          <a:bodyPr wrap="square" rtlCol="0">
            <a:spAutoFit/>
          </a:bodyPr>
          <a:lstStyle/>
          <a:p>
            <a:pPr algn="ctr"/>
            <a:r>
              <a:rPr lang="en-US" sz="4400" b="1" dirty="0" smtClean="0">
                <a:solidFill>
                  <a:schemeClr val="bg1"/>
                </a:solidFill>
                <a:latin typeface="Helvetica" panose="020B0604020202030204" pitchFamily="34" charset="0"/>
              </a:rPr>
              <a:t>4,681</a:t>
            </a:r>
          </a:p>
          <a:p>
            <a:pPr algn="ctr"/>
            <a:r>
              <a:rPr lang="en-US" dirty="0" smtClean="0">
                <a:solidFill>
                  <a:schemeClr val="bg1"/>
                </a:solidFill>
                <a:latin typeface="Helvetica" panose="020B0604020202030204" pitchFamily="34" charset="0"/>
              </a:rPr>
              <a:t>FOLLOWERS</a:t>
            </a:r>
            <a:endParaRPr lang="en-US" dirty="0">
              <a:solidFill>
                <a:schemeClr val="bg1"/>
              </a:solidFill>
              <a:latin typeface="Helvetica" panose="020B0604020202030204" pitchFamily="34" charset="0"/>
            </a:endParaRPr>
          </a:p>
        </p:txBody>
      </p:sp>
      <p:sp>
        <p:nvSpPr>
          <p:cNvPr id="7" name="TextBox 6"/>
          <p:cNvSpPr txBox="1"/>
          <p:nvPr/>
        </p:nvSpPr>
        <p:spPr>
          <a:xfrm>
            <a:off x="7863840" y="3068320"/>
            <a:ext cx="2153920" cy="923330"/>
          </a:xfrm>
          <a:prstGeom prst="rect">
            <a:avLst/>
          </a:prstGeom>
          <a:noFill/>
        </p:spPr>
        <p:txBody>
          <a:bodyPr wrap="square" rtlCol="0">
            <a:spAutoFit/>
          </a:bodyPr>
          <a:lstStyle/>
          <a:p>
            <a:pPr algn="ctr"/>
            <a:r>
              <a:rPr lang="en-US" sz="3600" b="1" dirty="0" smtClean="0">
                <a:solidFill>
                  <a:schemeClr val="bg1"/>
                </a:solidFill>
                <a:latin typeface="Helvetica" panose="020B0604020202030204" pitchFamily="34" charset="0"/>
              </a:rPr>
              <a:t>2,091</a:t>
            </a:r>
          </a:p>
          <a:p>
            <a:pPr algn="ctr"/>
            <a:r>
              <a:rPr lang="en-US" sz="1600" dirty="0" smtClean="0">
                <a:solidFill>
                  <a:schemeClr val="bg1"/>
                </a:solidFill>
                <a:latin typeface="Helvetica" panose="020B0604020202030204" pitchFamily="34" charset="0"/>
              </a:rPr>
              <a:t>TWEETS</a:t>
            </a:r>
            <a:endParaRPr lang="en-US" sz="1600" dirty="0">
              <a:solidFill>
                <a:schemeClr val="bg1"/>
              </a:solidFill>
              <a:latin typeface="Helvetica" panose="020B0604020202030204" pitchFamily="34" charset="0"/>
            </a:endParaRPr>
          </a:p>
        </p:txBody>
      </p:sp>
      <p:sp>
        <p:nvSpPr>
          <p:cNvPr id="8" name="TextBox 7"/>
          <p:cNvSpPr txBox="1"/>
          <p:nvPr/>
        </p:nvSpPr>
        <p:spPr>
          <a:xfrm>
            <a:off x="10027920" y="3268080"/>
            <a:ext cx="2153920" cy="584775"/>
          </a:xfrm>
          <a:prstGeom prst="rect">
            <a:avLst/>
          </a:prstGeom>
          <a:noFill/>
        </p:spPr>
        <p:txBody>
          <a:bodyPr wrap="square" rtlCol="0">
            <a:spAutoFit/>
          </a:bodyPr>
          <a:lstStyle/>
          <a:p>
            <a:pPr algn="ctr"/>
            <a:r>
              <a:rPr lang="en-US" sz="1600" dirty="0" smtClean="0">
                <a:solidFill>
                  <a:schemeClr val="bg1"/>
                </a:solidFill>
                <a:latin typeface="Helvetica" panose="020B0604020202030204" pitchFamily="34" charset="0"/>
              </a:rPr>
              <a:t>#</a:t>
            </a:r>
            <a:r>
              <a:rPr lang="en-US" sz="1600" dirty="0" err="1" smtClean="0">
                <a:solidFill>
                  <a:schemeClr val="bg1"/>
                </a:solidFill>
                <a:latin typeface="Helvetica" panose="020B0604020202030204" pitchFamily="34" charset="0"/>
              </a:rPr>
              <a:t>schoollunch</a:t>
            </a:r>
            <a:endParaRPr lang="en-US" sz="1600" dirty="0" smtClean="0">
              <a:solidFill>
                <a:schemeClr val="bg1"/>
              </a:solidFill>
              <a:latin typeface="Helvetica" panose="020B0604020202030204" pitchFamily="34" charset="0"/>
            </a:endParaRPr>
          </a:p>
          <a:p>
            <a:pPr algn="ctr"/>
            <a:r>
              <a:rPr lang="en-US" sz="1600" dirty="0" smtClean="0">
                <a:solidFill>
                  <a:schemeClr val="bg1"/>
                </a:solidFill>
                <a:latin typeface="Helvetica" panose="020B0604020202030204" pitchFamily="34" charset="0"/>
              </a:rPr>
              <a:t>#</a:t>
            </a:r>
            <a:r>
              <a:rPr lang="en-US" sz="1600" dirty="0" err="1" smtClean="0">
                <a:solidFill>
                  <a:schemeClr val="bg1"/>
                </a:solidFill>
                <a:latin typeface="Helvetica" panose="020B0604020202030204" pitchFamily="34" charset="0"/>
              </a:rPr>
              <a:t>childhoodobesity</a:t>
            </a:r>
            <a:endParaRPr lang="en-US" sz="1600" dirty="0">
              <a:solidFill>
                <a:schemeClr val="bg1"/>
              </a:solidFill>
              <a:latin typeface="Helvetica" panose="020B0604020202030204" pitchFamily="34" charset="0"/>
            </a:endParaRPr>
          </a:p>
        </p:txBody>
      </p:sp>
      <p:sp>
        <p:nvSpPr>
          <p:cNvPr id="9" name="TextBox 8"/>
          <p:cNvSpPr txBox="1"/>
          <p:nvPr/>
        </p:nvSpPr>
        <p:spPr>
          <a:xfrm>
            <a:off x="7863845" y="4428272"/>
            <a:ext cx="4317999" cy="400110"/>
          </a:xfrm>
          <a:prstGeom prst="rect">
            <a:avLst/>
          </a:prstGeom>
          <a:noFill/>
        </p:spPr>
        <p:txBody>
          <a:bodyPr wrap="square" rtlCol="0">
            <a:spAutoFit/>
          </a:bodyPr>
          <a:lstStyle/>
          <a:p>
            <a:pPr algn="ctr"/>
            <a:r>
              <a:rPr lang="en-US" sz="2000" dirty="0" smtClean="0">
                <a:solidFill>
                  <a:schemeClr val="bg1"/>
                </a:solidFill>
                <a:latin typeface="Helvetica" panose="020B0604020202030204" pitchFamily="34" charset="0"/>
              </a:rPr>
              <a:t>www.twitter.com/CUSDNutrition</a:t>
            </a:r>
            <a:endParaRPr lang="en-US" sz="2000" dirty="0">
              <a:solidFill>
                <a:schemeClr val="bg1"/>
              </a:solidFill>
              <a:latin typeface="Helvetica" panose="020B0604020202030204" pitchFamily="34" charset="0"/>
            </a:endParaRPr>
          </a:p>
        </p:txBody>
      </p:sp>
    </p:spTree>
    <p:extLst>
      <p:ext uri="{BB962C8B-B14F-4D97-AF65-F5344CB8AC3E}">
        <p14:creationId xmlns:p14="http://schemas.microsoft.com/office/powerpoint/2010/main" val="179845768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000"/>
                                        <p:tgtEl>
                                          <p:spTgt spid="9"/>
                                        </p:tgtEl>
                                      </p:cBhvr>
                                    </p:animEffect>
                                  </p:childTnLst>
                                </p:cTn>
                              </p:par>
                            </p:childTnLst>
                          </p:cTn>
                        </p:par>
                        <p:par>
                          <p:cTn id="14" fill="hold">
                            <p:stCondLst>
                              <p:cond delay="200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750"/>
                                        <p:tgtEl>
                                          <p:spTgt spid="6"/>
                                        </p:tgtEl>
                                      </p:cBhvr>
                                    </p:animEffect>
                                  </p:childTnLst>
                                </p:cTn>
                              </p:par>
                            </p:childTnLst>
                          </p:cTn>
                        </p:par>
                        <p:par>
                          <p:cTn id="18" fill="hold">
                            <p:stCondLst>
                              <p:cond delay="3750"/>
                            </p:stCondLst>
                            <p:childTnLst>
                              <p:par>
                                <p:cTn id="19" presetID="22" presetClass="entr" presetSubtype="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1750"/>
                                        <p:tgtEl>
                                          <p:spTgt spid="7"/>
                                        </p:tgtEl>
                                      </p:cBhvr>
                                    </p:animEffect>
                                  </p:childTnLst>
                                </p:cTn>
                              </p:par>
                            </p:childTnLst>
                          </p:cTn>
                        </p:par>
                        <p:par>
                          <p:cTn id="22" fill="hold">
                            <p:stCondLst>
                              <p:cond delay="5500"/>
                            </p:stCondLst>
                            <p:childTnLst>
                              <p:par>
                                <p:cTn id="23" presetID="2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37148" y="615359"/>
            <a:ext cx="8917709" cy="646331"/>
          </a:xfrm>
          <a:prstGeom prst="rect">
            <a:avLst/>
          </a:prstGeom>
          <a:noFill/>
        </p:spPr>
        <p:txBody>
          <a:bodyPr wrap="square" rtlCol="0">
            <a:spAutoFit/>
          </a:bodyPr>
          <a:lstStyle/>
          <a:p>
            <a:pPr lvl="0" algn="ctr"/>
            <a:r>
              <a:rPr lang="en-US" sz="3600" b="1" dirty="0" smtClean="0">
                <a:solidFill>
                  <a:prstClr val="white"/>
                </a:solidFill>
                <a:latin typeface="Segoe UI Semibold" panose="020B0702040204020203" pitchFamily="34" charset="0"/>
                <a:ea typeface="Adobe Gothic Std B" panose="020B0800000000000000" pitchFamily="34" charset="-128"/>
              </a:rPr>
              <a:t>SNAPSHOT OF SCHOOL NUTRITION</a:t>
            </a:r>
            <a:endParaRPr lang="en-US" sz="3600" b="1" dirty="0">
              <a:solidFill>
                <a:prstClr val="white"/>
              </a:solidFill>
              <a:latin typeface="Segoe UI Semibold" panose="020B0702040204020203" pitchFamily="34" charset="0"/>
              <a:ea typeface="Adobe Gothic Std B" panose="020B0800000000000000" pitchFamily="34"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790090"/>
            <a:ext cx="12192001" cy="990600"/>
          </a:xfrm>
          <a:prstGeom prst="rect">
            <a:avLst/>
          </a:prstGeom>
        </p:spPr>
      </p:pic>
      <p:sp>
        <p:nvSpPr>
          <p:cNvPr id="5" name="TextBox 4"/>
          <p:cNvSpPr txBox="1"/>
          <p:nvPr/>
        </p:nvSpPr>
        <p:spPr>
          <a:xfrm>
            <a:off x="1114426" y="3064403"/>
            <a:ext cx="2162175" cy="2123658"/>
          </a:xfrm>
          <a:prstGeom prst="rect">
            <a:avLst/>
          </a:prstGeom>
          <a:noFill/>
        </p:spPr>
        <p:txBody>
          <a:bodyPr wrap="square" rtlCol="0">
            <a:spAutoFit/>
          </a:bodyPr>
          <a:lstStyle/>
          <a:p>
            <a:pPr marL="0" lvl="1" algn="ctr">
              <a:lnSpc>
                <a:spcPct val="150000"/>
              </a:lnSpc>
            </a:pPr>
            <a:r>
              <a:rPr lang="en-US" altLang="en-US" sz="2000" dirty="0" smtClean="0">
                <a:solidFill>
                  <a:srgbClr val="69E2FF"/>
                </a:solidFill>
                <a:latin typeface="Helvetica" panose="020B0604020202030204" pitchFamily="34" charset="0"/>
              </a:rPr>
              <a:t>Elementary Participation</a:t>
            </a:r>
          </a:p>
          <a:p>
            <a:pPr marL="0" lvl="1" algn="ctr">
              <a:lnSpc>
                <a:spcPct val="150000"/>
              </a:lnSpc>
            </a:pPr>
            <a:r>
              <a:rPr lang="en-US" altLang="en-US" sz="3600" dirty="0" smtClean="0">
                <a:solidFill>
                  <a:srgbClr val="69E2FF"/>
                </a:solidFill>
                <a:latin typeface="Helvetica" panose="020B0604020202030204" pitchFamily="34" charset="0"/>
              </a:rPr>
              <a:t>49%</a:t>
            </a:r>
            <a:endParaRPr lang="en-US" altLang="en-US" sz="3600" dirty="0">
              <a:solidFill>
                <a:srgbClr val="69E2FF"/>
              </a:solidFill>
              <a:latin typeface="Helvetica" panose="020B0604020202030204" pitchFamily="34" charset="0"/>
            </a:endParaRPr>
          </a:p>
          <a:p>
            <a:pPr algn="ctr"/>
            <a:endParaRPr lang="en-US" dirty="0">
              <a:solidFill>
                <a:prstClr val="black"/>
              </a:solidFill>
              <a:latin typeface="Helvetica" panose="020B0604020202030204" pitchFamily="34" charset="0"/>
            </a:endParaRPr>
          </a:p>
        </p:txBody>
      </p:sp>
      <p:sp>
        <p:nvSpPr>
          <p:cNvPr id="9" name="TextBox 8"/>
          <p:cNvSpPr txBox="1"/>
          <p:nvPr/>
        </p:nvSpPr>
        <p:spPr>
          <a:xfrm>
            <a:off x="9210677" y="3174961"/>
            <a:ext cx="2114551" cy="1477328"/>
          </a:xfrm>
          <a:prstGeom prst="rect">
            <a:avLst/>
          </a:prstGeom>
          <a:noFill/>
        </p:spPr>
        <p:txBody>
          <a:bodyPr wrap="square" rtlCol="0">
            <a:spAutoFit/>
          </a:bodyPr>
          <a:lstStyle/>
          <a:p>
            <a:pPr marL="0" lvl="1" algn="ctr">
              <a:lnSpc>
                <a:spcPct val="150000"/>
              </a:lnSpc>
            </a:pPr>
            <a:r>
              <a:rPr lang="en-US" altLang="en-US" sz="2000" dirty="0" smtClean="0">
                <a:solidFill>
                  <a:srgbClr val="A5D08A"/>
                </a:solidFill>
                <a:latin typeface="Helvetica" panose="020B0604020202030204" pitchFamily="34" charset="0"/>
              </a:rPr>
              <a:t>Same Audience, Same Cyclical Students</a:t>
            </a:r>
            <a:endParaRPr lang="en-US" sz="2000" dirty="0">
              <a:solidFill>
                <a:srgbClr val="A5D08A"/>
              </a:solidFill>
              <a:latin typeface="Helvetica" panose="020B0604020202030204" pitchFamily="34" charset="0"/>
            </a:endParaRPr>
          </a:p>
        </p:txBody>
      </p:sp>
      <p:sp>
        <p:nvSpPr>
          <p:cNvPr id="10" name="TextBox 9"/>
          <p:cNvSpPr txBox="1"/>
          <p:nvPr/>
        </p:nvSpPr>
        <p:spPr>
          <a:xfrm>
            <a:off x="3952878" y="3064401"/>
            <a:ext cx="1752599" cy="2123658"/>
          </a:xfrm>
          <a:prstGeom prst="rect">
            <a:avLst/>
          </a:prstGeom>
          <a:noFill/>
        </p:spPr>
        <p:txBody>
          <a:bodyPr wrap="square" rtlCol="0">
            <a:spAutoFit/>
          </a:bodyPr>
          <a:lstStyle/>
          <a:p>
            <a:pPr marL="0" lvl="1" algn="ctr">
              <a:lnSpc>
                <a:spcPct val="150000"/>
              </a:lnSpc>
            </a:pPr>
            <a:r>
              <a:rPr lang="en-US" altLang="en-US" sz="2000" dirty="0" smtClean="0">
                <a:solidFill>
                  <a:srgbClr val="FFE38B"/>
                </a:solidFill>
                <a:latin typeface="Helvetica" panose="020B0604020202030204" pitchFamily="34" charset="0"/>
              </a:rPr>
              <a:t>Junior High Participation</a:t>
            </a:r>
          </a:p>
          <a:p>
            <a:pPr marL="0" lvl="1" algn="ctr">
              <a:lnSpc>
                <a:spcPct val="150000"/>
              </a:lnSpc>
            </a:pPr>
            <a:r>
              <a:rPr lang="en-US" altLang="en-US" sz="3600" dirty="0" smtClean="0">
                <a:solidFill>
                  <a:srgbClr val="FFE38B"/>
                </a:solidFill>
                <a:latin typeface="Helvetica" panose="020B0604020202030204" pitchFamily="34" charset="0"/>
              </a:rPr>
              <a:t>41%</a:t>
            </a:r>
            <a:endParaRPr lang="en-US" altLang="en-US" sz="3600" dirty="0">
              <a:solidFill>
                <a:srgbClr val="FFE38B"/>
              </a:solidFill>
              <a:latin typeface="Helvetica" panose="020B0604020202030204" pitchFamily="34" charset="0"/>
            </a:endParaRPr>
          </a:p>
          <a:p>
            <a:pPr algn="ctr"/>
            <a:endParaRPr lang="en-US" dirty="0">
              <a:solidFill>
                <a:prstClr val="black"/>
              </a:solidFill>
              <a:latin typeface="Helvetica" panose="020B0604020202030204" pitchFamily="34" charset="0"/>
            </a:endParaRPr>
          </a:p>
        </p:txBody>
      </p:sp>
      <p:sp>
        <p:nvSpPr>
          <p:cNvPr id="11" name="TextBox 10"/>
          <p:cNvSpPr txBox="1"/>
          <p:nvPr/>
        </p:nvSpPr>
        <p:spPr>
          <a:xfrm>
            <a:off x="6591302" y="3032084"/>
            <a:ext cx="1924049" cy="2123658"/>
          </a:xfrm>
          <a:prstGeom prst="rect">
            <a:avLst/>
          </a:prstGeom>
          <a:noFill/>
        </p:spPr>
        <p:txBody>
          <a:bodyPr wrap="square" rtlCol="0">
            <a:spAutoFit/>
          </a:bodyPr>
          <a:lstStyle/>
          <a:p>
            <a:pPr marL="0" lvl="1" algn="ctr">
              <a:lnSpc>
                <a:spcPct val="150000"/>
              </a:lnSpc>
            </a:pPr>
            <a:r>
              <a:rPr lang="en-US" altLang="en-US" sz="2000" dirty="0" smtClean="0">
                <a:solidFill>
                  <a:srgbClr val="ED8386"/>
                </a:solidFill>
                <a:latin typeface="Helvetica" panose="020B0604020202030204" pitchFamily="34" charset="0"/>
              </a:rPr>
              <a:t>Menu </a:t>
            </a:r>
          </a:p>
          <a:p>
            <a:pPr marL="0" lvl="1" algn="ctr">
              <a:lnSpc>
                <a:spcPct val="150000"/>
              </a:lnSpc>
            </a:pPr>
            <a:r>
              <a:rPr lang="en-US" altLang="en-US" sz="2000" dirty="0" smtClean="0">
                <a:solidFill>
                  <a:srgbClr val="ED8386"/>
                </a:solidFill>
                <a:latin typeface="Helvetica" panose="020B0604020202030204" pitchFamily="34" charset="0"/>
              </a:rPr>
              <a:t>Changes </a:t>
            </a:r>
            <a:r>
              <a:rPr lang="en-US" altLang="en-US" sz="2000" dirty="0" smtClean="0">
                <a:solidFill>
                  <a:srgbClr val="ED8386"/>
                </a:solidFill>
                <a:latin typeface="Helvetica" panose="020B0604020202030204" pitchFamily="34" charset="0"/>
                <a:sym typeface="Wingdings" panose="05000000000000000000" pitchFamily="2" charset="2"/>
              </a:rPr>
              <a:t>  =            </a:t>
            </a:r>
            <a:r>
              <a:rPr lang="en-US" altLang="en-US" dirty="0" smtClean="0">
                <a:solidFill>
                  <a:srgbClr val="ED8386"/>
                </a:solidFill>
                <a:latin typeface="Helvetica" panose="020B0604020202030204" pitchFamily="34" charset="0"/>
                <a:sym typeface="Wingdings" panose="05000000000000000000" pitchFamily="2" charset="2"/>
              </a:rPr>
              <a:t>Minimal Impact on Participation</a:t>
            </a:r>
            <a:endParaRPr lang="en-US" altLang="en-US" dirty="0">
              <a:solidFill>
                <a:srgbClr val="ED8386"/>
              </a:solidFill>
              <a:latin typeface="Helvetica" panose="020B0604020202030204" pitchFamily="34" charset="0"/>
            </a:endParaRPr>
          </a:p>
          <a:p>
            <a:pPr algn="ctr"/>
            <a:endParaRPr lang="en-US" dirty="0">
              <a:solidFill>
                <a:prstClr val="black"/>
              </a:solidFill>
              <a:latin typeface="Helvetica" panose="020B0604020202030204" pitchFamily="34" charset="0"/>
            </a:endParaRPr>
          </a:p>
        </p:txBody>
      </p:sp>
    </p:spTree>
    <p:extLst>
      <p:ext uri="{BB962C8B-B14F-4D97-AF65-F5344CB8AC3E}">
        <p14:creationId xmlns:p14="http://schemas.microsoft.com/office/powerpoint/2010/main" val="3871808998"/>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250"/>
                                        <p:tgtEl>
                                          <p:spTgt spid="4"/>
                                        </p:tgtEl>
                                      </p:cBhvr>
                                    </p:animEffect>
                                  </p:childTnLst>
                                </p:cTn>
                              </p:par>
                            </p:childTnLst>
                          </p:cTn>
                        </p:par>
                        <p:par>
                          <p:cTn id="11" fill="hold">
                            <p:stCondLst>
                              <p:cond delay="22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021" y="1463040"/>
            <a:ext cx="1227619" cy="1213260"/>
          </a:xfrm>
          <a:prstGeom prst="rect">
            <a:avLst/>
          </a:prstGeom>
        </p:spPr>
      </p:pic>
      <p:sp>
        <p:nvSpPr>
          <p:cNvPr id="5" name="TextBox 4"/>
          <p:cNvSpPr txBox="1"/>
          <p:nvPr/>
        </p:nvSpPr>
        <p:spPr>
          <a:xfrm>
            <a:off x="9306560" y="1544320"/>
            <a:ext cx="2885440" cy="1046440"/>
          </a:xfrm>
          <a:prstGeom prst="rect">
            <a:avLst/>
          </a:prstGeom>
          <a:noFill/>
        </p:spPr>
        <p:txBody>
          <a:bodyPr wrap="square" rtlCol="0">
            <a:spAutoFit/>
          </a:bodyPr>
          <a:lstStyle/>
          <a:p>
            <a:pPr algn="ctr"/>
            <a:r>
              <a:rPr lang="en-US" sz="4400" b="1" dirty="0" smtClean="0">
                <a:solidFill>
                  <a:schemeClr val="bg1"/>
                </a:solidFill>
                <a:latin typeface="Helvetica" panose="020B0604020202030204" pitchFamily="34" charset="0"/>
              </a:rPr>
              <a:t>843</a:t>
            </a:r>
          </a:p>
          <a:p>
            <a:pPr algn="ctr"/>
            <a:r>
              <a:rPr lang="en-US" dirty="0" smtClean="0">
                <a:solidFill>
                  <a:schemeClr val="bg1"/>
                </a:solidFill>
                <a:latin typeface="Helvetica" panose="020B0604020202030204" pitchFamily="34" charset="0"/>
              </a:rPr>
              <a:t>PINS</a:t>
            </a:r>
            <a:endParaRPr lang="en-US" dirty="0">
              <a:solidFill>
                <a:schemeClr val="bg1"/>
              </a:solidFill>
              <a:latin typeface="Helvetica" panose="020B0604020202030204" pitchFamily="34" charset="0"/>
            </a:endParaRPr>
          </a:p>
        </p:txBody>
      </p:sp>
      <p:sp>
        <p:nvSpPr>
          <p:cNvPr id="6" name="TextBox 5"/>
          <p:cNvSpPr txBox="1"/>
          <p:nvPr/>
        </p:nvSpPr>
        <p:spPr>
          <a:xfrm>
            <a:off x="7863840" y="3068320"/>
            <a:ext cx="2153920" cy="923330"/>
          </a:xfrm>
          <a:prstGeom prst="rect">
            <a:avLst/>
          </a:prstGeom>
          <a:noFill/>
        </p:spPr>
        <p:txBody>
          <a:bodyPr wrap="square" rtlCol="0">
            <a:spAutoFit/>
          </a:bodyPr>
          <a:lstStyle/>
          <a:p>
            <a:pPr algn="ctr"/>
            <a:r>
              <a:rPr lang="en-US" sz="3600" b="1" dirty="0" smtClean="0">
                <a:solidFill>
                  <a:schemeClr val="bg1"/>
                </a:solidFill>
                <a:latin typeface="Helvetica" panose="020B0604020202030204" pitchFamily="34" charset="0"/>
              </a:rPr>
              <a:t>319</a:t>
            </a:r>
          </a:p>
          <a:p>
            <a:pPr algn="ctr"/>
            <a:r>
              <a:rPr lang="en-US" sz="1600" dirty="0" smtClean="0">
                <a:solidFill>
                  <a:schemeClr val="bg1"/>
                </a:solidFill>
                <a:latin typeface="Helvetica" panose="020B0604020202030204" pitchFamily="34" charset="0"/>
              </a:rPr>
              <a:t>FOLLOWERS</a:t>
            </a:r>
            <a:endParaRPr lang="en-US" sz="1600" dirty="0">
              <a:solidFill>
                <a:schemeClr val="bg1"/>
              </a:solidFill>
              <a:latin typeface="Helvetica" panose="020B0604020202030204" pitchFamily="34" charset="0"/>
            </a:endParaRPr>
          </a:p>
        </p:txBody>
      </p:sp>
      <p:sp>
        <p:nvSpPr>
          <p:cNvPr id="8" name="TextBox 7"/>
          <p:cNvSpPr txBox="1"/>
          <p:nvPr/>
        </p:nvSpPr>
        <p:spPr>
          <a:xfrm>
            <a:off x="7863845" y="4428272"/>
            <a:ext cx="4317999" cy="400110"/>
          </a:xfrm>
          <a:prstGeom prst="rect">
            <a:avLst/>
          </a:prstGeom>
          <a:noFill/>
        </p:spPr>
        <p:txBody>
          <a:bodyPr wrap="square" rtlCol="0">
            <a:spAutoFit/>
          </a:bodyPr>
          <a:lstStyle/>
          <a:p>
            <a:pPr algn="ctr"/>
            <a:r>
              <a:rPr lang="en-US" sz="2000" dirty="0" smtClean="0">
                <a:solidFill>
                  <a:schemeClr val="bg1"/>
                </a:solidFill>
                <a:latin typeface="Helvetica" panose="020B0604020202030204" pitchFamily="34" charset="0"/>
              </a:rPr>
              <a:t>www.pinterest.com/cusdnutrition</a:t>
            </a:r>
            <a:endParaRPr lang="en-US" sz="2000" dirty="0">
              <a:solidFill>
                <a:schemeClr val="bg1"/>
              </a:solidFill>
              <a:latin typeface="Helvetica" panose="020B0604020202030204" pitchFamily="34" charset="0"/>
            </a:endParaRPr>
          </a:p>
        </p:txBody>
      </p:sp>
      <p:sp>
        <p:nvSpPr>
          <p:cNvPr id="9" name="TextBox 8"/>
          <p:cNvSpPr txBox="1"/>
          <p:nvPr/>
        </p:nvSpPr>
        <p:spPr>
          <a:xfrm>
            <a:off x="10027920" y="3068320"/>
            <a:ext cx="2153920" cy="892552"/>
          </a:xfrm>
          <a:prstGeom prst="rect">
            <a:avLst/>
          </a:prstGeom>
          <a:noFill/>
        </p:spPr>
        <p:txBody>
          <a:bodyPr wrap="square" rtlCol="0">
            <a:spAutoFit/>
          </a:bodyPr>
          <a:lstStyle/>
          <a:p>
            <a:pPr algn="ctr"/>
            <a:r>
              <a:rPr lang="en-US" sz="3600" b="1" dirty="0" smtClean="0">
                <a:solidFill>
                  <a:schemeClr val="bg1"/>
                </a:solidFill>
                <a:latin typeface="Helvetica" panose="020B0604020202030204" pitchFamily="34" charset="0"/>
              </a:rPr>
              <a:t>14</a:t>
            </a:r>
          </a:p>
          <a:p>
            <a:pPr algn="ctr"/>
            <a:r>
              <a:rPr lang="en-US" sz="1600" dirty="0" smtClean="0">
                <a:solidFill>
                  <a:schemeClr val="bg1"/>
                </a:solidFill>
                <a:latin typeface="Helvetica" panose="020B0604020202030204" pitchFamily="34" charset="0"/>
              </a:rPr>
              <a:t>BOARDS</a:t>
            </a:r>
            <a:endParaRPr lang="en-US" sz="1600" dirty="0">
              <a:solidFill>
                <a:schemeClr val="bg1"/>
              </a:solidFill>
              <a:latin typeface="Helvetica" panose="020B0604020202030204" pitchFamily="34" charset="0"/>
            </a:endParaRPr>
          </a:p>
        </p:txBody>
      </p:sp>
    </p:spTree>
    <p:extLst>
      <p:ext uri="{BB962C8B-B14F-4D97-AF65-F5344CB8AC3E}">
        <p14:creationId xmlns:p14="http://schemas.microsoft.com/office/powerpoint/2010/main" val="273284828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2000"/>
                                        <p:tgtEl>
                                          <p:spTgt spid="8"/>
                                        </p:tgtEl>
                                      </p:cBhvr>
                                    </p:animEffect>
                                  </p:childTnLst>
                                </p:cTn>
                              </p:par>
                            </p:childTnLst>
                          </p:cTn>
                        </p:par>
                        <p:par>
                          <p:cTn id="14" fill="hold">
                            <p:stCondLst>
                              <p:cond delay="2000"/>
                            </p:stCondLst>
                            <p:childTnLst>
                              <p:par>
                                <p:cTn id="15" presetID="2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750"/>
                                        <p:tgtEl>
                                          <p:spTgt spid="5"/>
                                        </p:tgtEl>
                                      </p:cBhvr>
                                    </p:animEffect>
                                  </p:childTnLst>
                                </p:cTn>
                              </p:par>
                            </p:childTnLst>
                          </p:cTn>
                        </p:par>
                        <p:par>
                          <p:cTn id="18" fill="hold">
                            <p:stCondLst>
                              <p:cond delay="3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1750"/>
                                        <p:tgtEl>
                                          <p:spTgt spid="6"/>
                                        </p:tgtEl>
                                      </p:cBhvr>
                                    </p:animEffect>
                                  </p:childTnLst>
                                </p:cTn>
                              </p:par>
                            </p:childTnLst>
                          </p:cTn>
                        </p:par>
                        <p:par>
                          <p:cTn id="22" fill="hold">
                            <p:stCondLst>
                              <p:cond delay="5500"/>
                            </p:stCondLst>
                            <p:childTnLst>
                              <p:par>
                                <p:cTn id="23" presetID="2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 y="-10160"/>
            <a:ext cx="12194649" cy="68594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549" y="1451614"/>
            <a:ext cx="1228091" cy="1213727"/>
          </a:xfrm>
          <a:prstGeom prst="rect">
            <a:avLst/>
          </a:prstGeom>
        </p:spPr>
      </p:pic>
      <p:sp>
        <p:nvSpPr>
          <p:cNvPr id="5" name="TextBox 4"/>
          <p:cNvSpPr txBox="1"/>
          <p:nvPr/>
        </p:nvSpPr>
        <p:spPr>
          <a:xfrm>
            <a:off x="9306560" y="1544320"/>
            <a:ext cx="2885440" cy="1046440"/>
          </a:xfrm>
          <a:prstGeom prst="rect">
            <a:avLst/>
          </a:prstGeom>
          <a:noFill/>
        </p:spPr>
        <p:txBody>
          <a:bodyPr wrap="square" rtlCol="0">
            <a:spAutoFit/>
          </a:bodyPr>
          <a:lstStyle/>
          <a:p>
            <a:pPr algn="ctr"/>
            <a:r>
              <a:rPr lang="en-US" sz="4400" b="1" dirty="0" smtClean="0">
                <a:solidFill>
                  <a:schemeClr val="bg1"/>
                </a:solidFill>
                <a:latin typeface="Helvetica" panose="020B0604020202030204" pitchFamily="34" charset="0"/>
              </a:rPr>
              <a:t>9,678</a:t>
            </a:r>
          </a:p>
          <a:p>
            <a:pPr algn="ctr"/>
            <a:r>
              <a:rPr lang="en-US" dirty="0" smtClean="0">
                <a:solidFill>
                  <a:schemeClr val="bg1"/>
                </a:solidFill>
                <a:latin typeface="Helvetica" panose="020B0604020202030204" pitchFamily="34" charset="0"/>
              </a:rPr>
              <a:t>VIEWS*</a:t>
            </a:r>
            <a:endParaRPr lang="en-US" dirty="0">
              <a:solidFill>
                <a:schemeClr val="bg1"/>
              </a:solidFill>
              <a:latin typeface="Helvetica" panose="020B0604020202030204" pitchFamily="34" charset="0"/>
            </a:endParaRPr>
          </a:p>
        </p:txBody>
      </p:sp>
      <p:sp>
        <p:nvSpPr>
          <p:cNvPr id="6" name="TextBox 5"/>
          <p:cNvSpPr txBox="1"/>
          <p:nvPr/>
        </p:nvSpPr>
        <p:spPr>
          <a:xfrm>
            <a:off x="7863840" y="3068320"/>
            <a:ext cx="2153920" cy="923330"/>
          </a:xfrm>
          <a:prstGeom prst="rect">
            <a:avLst/>
          </a:prstGeom>
          <a:noFill/>
        </p:spPr>
        <p:txBody>
          <a:bodyPr wrap="square" rtlCol="0">
            <a:spAutoFit/>
          </a:bodyPr>
          <a:lstStyle/>
          <a:p>
            <a:pPr algn="ctr"/>
            <a:r>
              <a:rPr lang="en-US" sz="3600" b="1" dirty="0" smtClean="0">
                <a:solidFill>
                  <a:schemeClr val="bg1"/>
                </a:solidFill>
                <a:latin typeface="Helvetica" panose="020B0604020202030204" pitchFamily="34" charset="0"/>
              </a:rPr>
              <a:t>7,017</a:t>
            </a:r>
          </a:p>
          <a:p>
            <a:pPr algn="ctr"/>
            <a:r>
              <a:rPr lang="en-US" sz="1600" dirty="0" smtClean="0">
                <a:solidFill>
                  <a:schemeClr val="bg1"/>
                </a:solidFill>
                <a:latin typeface="Helvetica" panose="020B0604020202030204" pitchFamily="34" charset="0"/>
              </a:rPr>
              <a:t>VISITORS*</a:t>
            </a:r>
            <a:endParaRPr lang="en-US" sz="1600" dirty="0">
              <a:solidFill>
                <a:schemeClr val="bg1"/>
              </a:solidFill>
              <a:latin typeface="Helvetica" panose="020B0604020202030204" pitchFamily="34" charset="0"/>
            </a:endParaRPr>
          </a:p>
        </p:txBody>
      </p:sp>
      <p:sp>
        <p:nvSpPr>
          <p:cNvPr id="7" name="TextBox 6"/>
          <p:cNvSpPr txBox="1"/>
          <p:nvPr/>
        </p:nvSpPr>
        <p:spPr>
          <a:xfrm>
            <a:off x="10027920" y="3068320"/>
            <a:ext cx="2153920" cy="892552"/>
          </a:xfrm>
          <a:prstGeom prst="rect">
            <a:avLst/>
          </a:prstGeom>
          <a:noFill/>
        </p:spPr>
        <p:txBody>
          <a:bodyPr wrap="square" rtlCol="0">
            <a:spAutoFit/>
          </a:bodyPr>
          <a:lstStyle/>
          <a:p>
            <a:pPr algn="ctr"/>
            <a:r>
              <a:rPr lang="en-US" sz="3600" b="1" dirty="0" smtClean="0">
                <a:solidFill>
                  <a:schemeClr val="bg1"/>
                </a:solidFill>
                <a:latin typeface="Helvetica" panose="020B0604020202030204" pitchFamily="34" charset="0"/>
              </a:rPr>
              <a:t>65</a:t>
            </a:r>
          </a:p>
          <a:p>
            <a:pPr algn="ctr"/>
            <a:r>
              <a:rPr lang="en-US" sz="1600" dirty="0" smtClean="0">
                <a:solidFill>
                  <a:schemeClr val="bg1"/>
                </a:solidFill>
                <a:latin typeface="Helvetica" panose="020B0604020202030204" pitchFamily="34" charset="0"/>
              </a:rPr>
              <a:t>POSTS*</a:t>
            </a:r>
            <a:endParaRPr lang="en-US" sz="1600" dirty="0">
              <a:solidFill>
                <a:schemeClr val="bg1"/>
              </a:solidFill>
              <a:latin typeface="Helvetica" panose="020B0604020202030204" pitchFamily="34" charset="0"/>
            </a:endParaRPr>
          </a:p>
        </p:txBody>
      </p:sp>
      <p:sp>
        <p:nvSpPr>
          <p:cNvPr id="8" name="TextBox 7"/>
          <p:cNvSpPr txBox="1"/>
          <p:nvPr/>
        </p:nvSpPr>
        <p:spPr>
          <a:xfrm>
            <a:off x="7863845" y="4428272"/>
            <a:ext cx="4317999" cy="400110"/>
          </a:xfrm>
          <a:prstGeom prst="rect">
            <a:avLst/>
          </a:prstGeom>
          <a:noFill/>
        </p:spPr>
        <p:txBody>
          <a:bodyPr wrap="square" rtlCol="0">
            <a:spAutoFit/>
          </a:bodyPr>
          <a:lstStyle/>
          <a:p>
            <a:pPr algn="ctr"/>
            <a:r>
              <a:rPr lang="en-US" sz="2000" dirty="0">
                <a:solidFill>
                  <a:schemeClr val="bg1"/>
                </a:solidFill>
                <a:latin typeface="Helvetica" panose="020B0604020202030204" pitchFamily="34" charset="0"/>
              </a:rPr>
              <a:t>https://cusdnutrition.wordpress.com/</a:t>
            </a:r>
            <a:endParaRPr lang="en-US" sz="2000" dirty="0">
              <a:solidFill>
                <a:schemeClr val="bg1"/>
              </a:solidFill>
              <a:latin typeface="Helvetica" panose="020B0604020202030204" pitchFamily="34" charset="0"/>
            </a:endParaRPr>
          </a:p>
        </p:txBody>
      </p:sp>
      <p:sp>
        <p:nvSpPr>
          <p:cNvPr id="9" name="TextBox 8"/>
          <p:cNvSpPr txBox="1"/>
          <p:nvPr/>
        </p:nvSpPr>
        <p:spPr>
          <a:xfrm>
            <a:off x="7874005" y="4974517"/>
            <a:ext cx="4206239" cy="276999"/>
          </a:xfrm>
          <a:prstGeom prst="rect">
            <a:avLst/>
          </a:prstGeom>
          <a:noFill/>
        </p:spPr>
        <p:txBody>
          <a:bodyPr wrap="square" rtlCol="0">
            <a:spAutoFit/>
          </a:bodyPr>
          <a:lstStyle/>
          <a:p>
            <a:pPr algn="r"/>
            <a:r>
              <a:rPr lang="en-US" sz="1200" dirty="0" smtClean="0">
                <a:solidFill>
                  <a:schemeClr val="bg2">
                    <a:lumMod val="50000"/>
                  </a:schemeClr>
                </a:solidFill>
                <a:latin typeface="Helvetica" panose="020B0604020202030204" pitchFamily="34" charset="0"/>
              </a:rPr>
              <a:t>*AUG 2014 – JUN 2015</a:t>
            </a:r>
            <a:endParaRPr lang="en-US" sz="1200" dirty="0">
              <a:solidFill>
                <a:schemeClr val="bg2">
                  <a:lumMod val="50000"/>
                </a:schemeClr>
              </a:solidFill>
              <a:latin typeface="Helvetica" panose="020B0604020202030204" pitchFamily="34" charset="0"/>
            </a:endParaRPr>
          </a:p>
        </p:txBody>
      </p:sp>
    </p:spTree>
    <p:extLst>
      <p:ext uri="{BB962C8B-B14F-4D97-AF65-F5344CB8AC3E}">
        <p14:creationId xmlns:p14="http://schemas.microsoft.com/office/powerpoint/2010/main" val="322365914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2000"/>
                                        <p:tgtEl>
                                          <p:spTgt spid="8"/>
                                        </p:tgtEl>
                                      </p:cBhvr>
                                    </p:animEffect>
                                  </p:childTnLst>
                                </p:cTn>
                              </p:par>
                            </p:childTnLst>
                          </p:cTn>
                        </p:par>
                        <p:par>
                          <p:cTn id="14" fill="hold">
                            <p:stCondLst>
                              <p:cond delay="2000"/>
                            </p:stCondLst>
                            <p:childTnLst>
                              <p:par>
                                <p:cTn id="15" presetID="2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750"/>
                                        <p:tgtEl>
                                          <p:spTgt spid="5"/>
                                        </p:tgtEl>
                                      </p:cBhvr>
                                    </p:animEffect>
                                  </p:childTnLst>
                                </p:cTn>
                              </p:par>
                            </p:childTnLst>
                          </p:cTn>
                        </p:par>
                        <p:par>
                          <p:cTn id="18" fill="hold">
                            <p:stCondLst>
                              <p:cond delay="375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1750"/>
                                        <p:tgtEl>
                                          <p:spTgt spid="6"/>
                                        </p:tgtEl>
                                      </p:cBhvr>
                                    </p:animEffect>
                                  </p:childTnLst>
                                </p:cTn>
                              </p:par>
                            </p:childTnLst>
                          </p:cTn>
                        </p:par>
                        <p:par>
                          <p:cTn id="22" fill="hold">
                            <p:stCondLst>
                              <p:cond delay="5500"/>
                            </p:stCondLst>
                            <p:childTnLst>
                              <p:par>
                                <p:cTn id="23" presetID="22" presetClass="entr" presetSubtype="2"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1750"/>
                                        <p:tgtEl>
                                          <p:spTgt spid="7"/>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7"/>
            <a:ext cx="6038799" cy="34156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6781" y="3524465"/>
            <a:ext cx="6015223" cy="34023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205" y="7"/>
            <a:ext cx="6038799" cy="341569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5536" y="4297485"/>
            <a:ext cx="2415093" cy="71645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6155" y="5235676"/>
            <a:ext cx="2273855" cy="893232"/>
          </a:xfrm>
          <a:prstGeom prst="rect">
            <a:avLst/>
          </a:prstGeom>
        </p:spPr>
      </p:pic>
    </p:spTree>
    <p:extLst>
      <p:ext uri="{BB962C8B-B14F-4D97-AF65-F5344CB8AC3E}">
        <p14:creationId xmlns:p14="http://schemas.microsoft.com/office/powerpoint/2010/main" val="3182908573"/>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500"/>
                                        <p:tgtEl>
                                          <p:spTgt spid="5"/>
                                        </p:tgtEl>
                                      </p:cBhvr>
                                    </p:animEffect>
                                  </p:childTnLst>
                                </p:cTn>
                              </p:par>
                            </p:childTnLst>
                          </p:cTn>
                        </p:par>
                        <p:par>
                          <p:cTn id="16" fill="hold">
                            <p:stCondLst>
                              <p:cond delay="4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500"/>
                                        <p:tgtEl>
                                          <p:spTgt spid="6"/>
                                        </p:tgtEl>
                                      </p:cBhvr>
                                    </p:animEffect>
                                  </p:childTnLst>
                                </p:cTn>
                              </p:par>
                            </p:childTnLst>
                          </p:cTn>
                        </p:par>
                        <p:par>
                          <p:cTn id="20" fill="hold">
                            <p:stCondLst>
                              <p:cond delay="60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406" y="2931721"/>
            <a:ext cx="992169" cy="992169"/>
          </a:xfrm>
          <a:prstGeom prst="rect">
            <a:avLst/>
          </a:prstGeom>
        </p:spPr>
      </p:pic>
      <p:cxnSp>
        <p:nvCxnSpPr>
          <p:cNvPr id="5" name="Straight Connector 4"/>
          <p:cNvCxnSpPr/>
          <p:nvPr/>
        </p:nvCxnSpPr>
        <p:spPr>
          <a:xfrm>
            <a:off x="4669655" y="2615997"/>
            <a:ext cx="0" cy="1665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884205" y="3071675"/>
            <a:ext cx="4793943" cy="769441"/>
          </a:xfrm>
          <a:prstGeom prst="rect">
            <a:avLst/>
          </a:prstGeom>
          <a:noFill/>
        </p:spPr>
        <p:txBody>
          <a:bodyPr wrap="square" rtlCol="0">
            <a:spAutoFit/>
          </a:bodyPr>
          <a:lstStyle/>
          <a:p>
            <a:r>
              <a:rPr lang="en-US" sz="4400" b="1" dirty="0" smtClean="0">
                <a:solidFill>
                  <a:schemeClr val="bg1"/>
                </a:solidFill>
                <a:latin typeface="Segoe UI Semibold" panose="020B0702040204020203" pitchFamily="34" charset="0"/>
                <a:ea typeface="Adobe Gothic Std B" panose="020B0800000000000000" pitchFamily="34" charset="-128"/>
              </a:rPr>
              <a:t>WHAT IS AHEAD?</a:t>
            </a:r>
            <a:endParaRPr lang="en-US" sz="4400" b="1" dirty="0">
              <a:solidFill>
                <a:schemeClr val="bg1"/>
              </a:solidFill>
              <a:latin typeface="Segoe UI Semibold" panose="020B0702040204020203" pitchFamily="34" charset="0"/>
              <a:ea typeface="Adobe Gothic Std B" panose="020B0800000000000000" pitchFamily="34" charset="-128"/>
            </a:endParaRPr>
          </a:p>
        </p:txBody>
      </p:sp>
    </p:spTree>
    <p:extLst>
      <p:ext uri="{BB962C8B-B14F-4D97-AF65-F5344CB8AC3E}">
        <p14:creationId xmlns:p14="http://schemas.microsoft.com/office/powerpoint/2010/main" val="579009818"/>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 y="761716"/>
            <a:ext cx="6794495" cy="584775"/>
          </a:xfrm>
          <a:prstGeom prst="rect">
            <a:avLst/>
          </a:prstGeom>
          <a:noFill/>
        </p:spPr>
        <p:txBody>
          <a:bodyPr wrap="square" rtlCol="0">
            <a:spAutoFit/>
          </a:bodyPr>
          <a:lstStyle/>
          <a:p>
            <a:pPr algn="ctr"/>
            <a:r>
              <a:rPr lang="en-US" altLang="en-US" sz="3200" b="1" dirty="0" smtClean="0">
                <a:solidFill>
                  <a:schemeClr val="bg1"/>
                </a:solidFill>
                <a:latin typeface="Arial" panose="020B0604020202020204" pitchFamily="34" charset="0"/>
              </a:rPr>
              <a:t>THE FUTURE</a:t>
            </a:r>
            <a:endParaRPr lang="en-US" sz="3200" dirty="0">
              <a:solidFill>
                <a:schemeClr val="bg1"/>
              </a:solidFill>
            </a:endParaRPr>
          </a:p>
        </p:txBody>
      </p:sp>
      <p:sp>
        <p:nvSpPr>
          <p:cNvPr id="4" name="TextBox 3"/>
          <p:cNvSpPr txBox="1">
            <a:spLocks noChangeArrowheads="1"/>
          </p:cNvSpPr>
          <p:nvPr/>
        </p:nvSpPr>
        <p:spPr bwMode="auto">
          <a:xfrm>
            <a:off x="3" y="2143750"/>
            <a:ext cx="679449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lgn="l" eaLnBrk="0" hangingPunct="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lgn="l" eaLnBrk="0" hangingPunct="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lgn="l" eaLnBrk="0" hangingPunct="0">
              <a:spcBef>
                <a:spcPct val="20000"/>
              </a:spcBef>
              <a:buClr>
                <a:srgbClr val="FEB80A"/>
              </a:buClr>
              <a:buFont typeface="Wingdings 3" panose="05040102010807070707" pitchFamily="18" charset="2"/>
              <a:buChar char=""/>
              <a:defRPr sz="2200">
                <a:solidFill>
                  <a:schemeClr val="tx1"/>
                </a:solidFill>
                <a:latin typeface="Corbel" panose="020B0503020204020204" pitchFamily="34" charset="0"/>
              </a:defRPr>
            </a:lvl4pPr>
            <a:lvl5pPr marL="2057400" indent="-228600" algn="l" eaLnBrk="0" hangingPunct="0">
              <a:spcBef>
                <a:spcPct val="20000"/>
              </a:spcBef>
              <a:buClr>
                <a:srgbClr val="FEB80A"/>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9pPr>
          </a:lstStyle>
          <a:p>
            <a:pPr algn="ctr" eaLnBrk="1" hangingPunct="1">
              <a:spcBef>
                <a:spcPct val="0"/>
              </a:spcBef>
              <a:buClrTx/>
              <a:buSzTx/>
              <a:buFontTx/>
              <a:buNone/>
            </a:pPr>
            <a:r>
              <a:rPr lang="en-US" altLang="en-US" sz="3200" dirty="0">
                <a:solidFill>
                  <a:srgbClr val="4B7AC2"/>
                </a:solidFill>
                <a:latin typeface="Helvetica" panose="020B0604020202030204" pitchFamily="34" charset="0"/>
                <a:cs typeface="Arial" panose="020B0604020202020204" pitchFamily="34" charset="0"/>
              </a:rPr>
              <a:t>Parent &amp; Student Feedback</a:t>
            </a:r>
          </a:p>
          <a:p>
            <a:pPr algn="ctr" eaLnBrk="1" hangingPunct="1">
              <a:spcBef>
                <a:spcPct val="0"/>
              </a:spcBef>
              <a:buClrTx/>
              <a:buSzTx/>
              <a:buFontTx/>
              <a:buNone/>
            </a:pPr>
            <a:endParaRPr lang="en-US" altLang="en-US" sz="3200" dirty="0">
              <a:solidFill>
                <a:srgbClr val="FFFFFF"/>
              </a:solidFill>
              <a:latin typeface="Helvetica" panose="020B0604020202030204" pitchFamily="34" charset="0"/>
              <a:cs typeface="Arial" panose="020B0604020202020204" pitchFamily="34" charset="0"/>
            </a:endParaRPr>
          </a:p>
          <a:p>
            <a:pPr algn="ctr" eaLnBrk="1" hangingPunct="1">
              <a:spcBef>
                <a:spcPct val="0"/>
              </a:spcBef>
              <a:buClrTx/>
              <a:buSzTx/>
              <a:buFontTx/>
              <a:buNone/>
            </a:pPr>
            <a:r>
              <a:rPr lang="en-US" altLang="en-US" sz="3200" dirty="0">
                <a:solidFill>
                  <a:srgbClr val="00B0D8"/>
                </a:solidFill>
                <a:latin typeface="Helvetica" panose="020B0604020202030204" pitchFamily="34" charset="0"/>
                <a:cs typeface="Arial" panose="020B0604020202020204" pitchFamily="34" charset="0"/>
              </a:rPr>
              <a:t>Improving Technology &amp; Communication</a:t>
            </a:r>
          </a:p>
          <a:p>
            <a:pPr algn="ctr" eaLnBrk="1" hangingPunct="1">
              <a:spcBef>
                <a:spcPct val="0"/>
              </a:spcBef>
              <a:buClrTx/>
              <a:buSzTx/>
              <a:buFontTx/>
              <a:buNone/>
            </a:pPr>
            <a:endParaRPr lang="en-US" altLang="en-US" sz="3200" dirty="0">
              <a:solidFill>
                <a:srgbClr val="FFFFFF"/>
              </a:solidFill>
              <a:latin typeface="Helvetica" panose="020B0604020202030204" pitchFamily="34" charset="0"/>
              <a:cs typeface="Arial" panose="020B0604020202020204" pitchFamily="34" charset="0"/>
            </a:endParaRPr>
          </a:p>
          <a:p>
            <a:pPr algn="ctr" eaLnBrk="1" hangingPunct="1">
              <a:spcBef>
                <a:spcPct val="0"/>
              </a:spcBef>
              <a:buClrTx/>
              <a:buSzTx/>
              <a:buFontTx/>
              <a:buNone/>
            </a:pPr>
            <a:r>
              <a:rPr lang="en-US" altLang="en-US" sz="3200" dirty="0">
                <a:solidFill>
                  <a:srgbClr val="69E2FF"/>
                </a:solidFill>
                <a:latin typeface="Helvetica" panose="020B0604020202030204" pitchFamily="34" charset="0"/>
                <a:cs typeface="Arial" panose="020B0604020202020204" pitchFamily="34" charset="0"/>
              </a:rPr>
              <a:t>Customer Experiences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503" y="10160"/>
            <a:ext cx="5397500" cy="6705600"/>
          </a:xfrm>
          <a:prstGeom prst="rect">
            <a:avLst/>
          </a:prstGeom>
        </p:spPr>
      </p:pic>
    </p:spTree>
    <p:extLst>
      <p:ext uri="{BB962C8B-B14F-4D97-AF65-F5344CB8AC3E}">
        <p14:creationId xmlns:p14="http://schemas.microsoft.com/office/powerpoint/2010/main" val="165457932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693894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1" y="4313719"/>
            <a:ext cx="8738139" cy="969487"/>
          </a:xfrm>
          <a:prstGeom prst="rect">
            <a:avLst/>
          </a:prstGeom>
          <a:effectLst>
            <a:reflection blurRad="6350" stA="52000" endA="300" endPos="3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237462"/>
            <a:ext cx="10058400" cy="1838801"/>
          </a:xfrm>
          <a:prstGeom prst="rect">
            <a:avLst/>
          </a:prstGeom>
        </p:spPr>
      </p:pic>
      <p:sp>
        <p:nvSpPr>
          <p:cNvPr id="6" name="TextBox 5"/>
          <p:cNvSpPr txBox="1"/>
          <p:nvPr/>
        </p:nvSpPr>
        <p:spPr>
          <a:xfrm>
            <a:off x="2057400" y="6023546"/>
            <a:ext cx="8077200" cy="461665"/>
          </a:xfrm>
          <a:prstGeom prst="rect">
            <a:avLst/>
          </a:prstGeom>
          <a:noFill/>
        </p:spPr>
        <p:txBody>
          <a:bodyPr wrap="square" rtlCol="0">
            <a:spAutoFit/>
          </a:bodyPr>
          <a:lstStyle/>
          <a:p>
            <a:pPr algn="ctr"/>
            <a:r>
              <a:rPr lang="en-US" sz="2400" b="1" dirty="0" smtClean="0">
                <a:solidFill>
                  <a:prstClr val="white"/>
                </a:solidFill>
                <a:latin typeface="Helvetica" panose="020B0604020202030204" pitchFamily="34" charset="0"/>
              </a:rPr>
              <a:t>www.CUSDNUTRITION.com</a:t>
            </a:r>
            <a:endParaRPr lang="en-US" sz="2400" b="1" dirty="0">
              <a:solidFill>
                <a:prstClr val="white"/>
              </a:solidFill>
              <a:latin typeface="Helvetica" panose="020B0604020202030204" pitchFamily="34" charset="0"/>
            </a:endParaRPr>
          </a:p>
        </p:txBody>
      </p:sp>
    </p:spTree>
    <p:extLst>
      <p:ext uri="{BB962C8B-B14F-4D97-AF65-F5344CB8AC3E}">
        <p14:creationId xmlns:p14="http://schemas.microsoft.com/office/powerpoint/2010/main" val="3304693068"/>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37148" y="615356"/>
            <a:ext cx="8917709" cy="646331"/>
          </a:xfrm>
          <a:prstGeom prst="rect">
            <a:avLst/>
          </a:prstGeom>
          <a:noFill/>
        </p:spPr>
        <p:txBody>
          <a:bodyPr wrap="square" rtlCol="0">
            <a:spAutoFit/>
          </a:bodyPr>
          <a:lstStyle/>
          <a:p>
            <a:pPr algn="ctr"/>
            <a:r>
              <a:rPr lang="en-US" sz="3600" b="1" dirty="0">
                <a:solidFill>
                  <a:prstClr val="white"/>
                </a:solidFill>
                <a:latin typeface="Segoe UI Semibold" panose="020B0702040204020203" pitchFamily="34" charset="0"/>
                <a:ea typeface="Adobe Gothic Std B" panose="020B0800000000000000" pitchFamily="34" charset="-128"/>
              </a:rPr>
              <a:t>SNAPSHOT OF </a:t>
            </a:r>
            <a:r>
              <a:rPr lang="en-US" sz="3600" b="1" dirty="0" smtClean="0">
                <a:solidFill>
                  <a:prstClr val="white"/>
                </a:solidFill>
                <a:latin typeface="Segoe UI Semibold" panose="020B0702040204020203" pitchFamily="34" charset="0"/>
                <a:ea typeface="Adobe Gothic Std B" panose="020B0800000000000000" pitchFamily="34" charset="-128"/>
              </a:rPr>
              <a:t>RETAIL MARKET</a:t>
            </a:r>
            <a:endParaRPr lang="en-US" sz="3600" b="1" dirty="0">
              <a:solidFill>
                <a:prstClr val="white"/>
              </a:solidFill>
              <a:latin typeface="Segoe UI Semibold" panose="020B0702040204020203" pitchFamily="34" charset="0"/>
              <a:ea typeface="Adobe Gothic Std B" panose="020B0800000000000000" pitchFamily="34" charset="-128"/>
            </a:endParaRPr>
          </a:p>
        </p:txBody>
      </p:sp>
      <p:sp>
        <p:nvSpPr>
          <p:cNvPr id="5" name="TextBox 4"/>
          <p:cNvSpPr txBox="1"/>
          <p:nvPr/>
        </p:nvSpPr>
        <p:spPr>
          <a:xfrm>
            <a:off x="1038227" y="3140605"/>
            <a:ext cx="2314575" cy="1754326"/>
          </a:xfrm>
          <a:prstGeom prst="rect">
            <a:avLst/>
          </a:prstGeom>
          <a:noFill/>
        </p:spPr>
        <p:txBody>
          <a:bodyPr wrap="square" rtlCol="0">
            <a:spAutoFit/>
          </a:bodyPr>
          <a:lstStyle/>
          <a:p>
            <a:pPr marL="0" lvl="1" algn="ctr">
              <a:lnSpc>
                <a:spcPct val="150000"/>
              </a:lnSpc>
            </a:pPr>
            <a:r>
              <a:rPr lang="en-US" altLang="en-US" sz="2000" dirty="0" smtClean="0">
                <a:solidFill>
                  <a:srgbClr val="69E2FF"/>
                </a:solidFill>
                <a:latin typeface="Helvetica" panose="020B0604020202030204" pitchFamily="34" charset="0"/>
              </a:rPr>
              <a:t>Removing all Artificial Additives by</a:t>
            </a:r>
            <a:r>
              <a:rPr lang="en-US" altLang="en-US" sz="2000" dirty="0">
                <a:solidFill>
                  <a:srgbClr val="69E2FF"/>
                </a:solidFill>
                <a:latin typeface="Helvetica" panose="020B0604020202030204" pitchFamily="34" charset="0"/>
              </a:rPr>
              <a:t> </a:t>
            </a:r>
            <a:r>
              <a:rPr lang="en-US" altLang="en-US" sz="2000" dirty="0" smtClean="0">
                <a:solidFill>
                  <a:srgbClr val="69E2FF"/>
                </a:solidFill>
                <a:latin typeface="Helvetica" panose="020B0604020202030204" pitchFamily="34" charset="0"/>
              </a:rPr>
              <a:t>2016</a:t>
            </a:r>
            <a:endParaRPr lang="en-US" altLang="en-US" sz="2000" dirty="0">
              <a:solidFill>
                <a:srgbClr val="69E2FF"/>
              </a:solidFill>
              <a:latin typeface="Helvetica" panose="020B0604020202030204" pitchFamily="34" charset="0"/>
            </a:endParaRPr>
          </a:p>
          <a:p>
            <a:pPr algn="ctr"/>
            <a:endParaRPr lang="en-US" dirty="0">
              <a:solidFill>
                <a:prstClr val="black"/>
              </a:solidFill>
              <a:latin typeface="Helvetica" panose="020B0604020202030204" pitchFamily="34" charset="0"/>
            </a:endParaRPr>
          </a:p>
        </p:txBody>
      </p:sp>
      <p:sp>
        <p:nvSpPr>
          <p:cNvPr id="9" name="TextBox 8"/>
          <p:cNvSpPr txBox="1"/>
          <p:nvPr/>
        </p:nvSpPr>
        <p:spPr>
          <a:xfrm>
            <a:off x="9124953" y="3140605"/>
            <a:ext cx="2409825" cy="1477328"/>
          </a:xfrm>
          <a:prstGeom prst="rect">
            <a:avLst/>
          </a:prstGeom>
          <a:noFill/>
        </p:spPr>
        <p:txBody>
          <a:bodyPr wrap="square" rtlCol="0">
            <a:spAutoFit/>
          </a:bodyPr>
          <a:lstStyle/>
          <a:p>
            <a:pPr marL="0" lvl="1" algn="ctr">
              <a:lnSpc>
                <a:spcPct val="150000"/>
              </a:lnSpc>
            </a:pPr>
            <a:r>
              <a:rPr lang="en-US" altLang="en-US" sz="2000" dirty="0" smtClean="0">
                <a:solidFill>
                  <a:srgbClr val="A5D08A"/>
                </a:solidFill>
                <a:latin typeface="Helvetica" panose="020B0604020202030204" pitchFamily="34" charset="0"/>
              </a:rPr>
              <a:t>Changing Caramel Coloring &amp; Artificial Sweeteners</a:t>
            </a:r>
            <a:endParaRPr lang="en-US" sz="2000" dirty="0">
              <a:solidFill>
                <a:srgbClr val="A5D08A"/>
              </a:solidFill>
              <a:latin typeface="Helvetica" panose="020B0604020202030204" pitchFamily="34" charset="0"/>
            </a:endParaRPr>
          </a:p>
        </p:txBody>
      </p:sp>
      <p:sp>
        <p:nvSpPr>
          <p:cNvPr id="10" name="TextBox 9"/>
          <p:cNvSpPr txBox="1"/>
          <p:nvPr/>
        </p:nvSpPr>
        <p:spPr>
          <a:xfrm>
            <a:off x="3790951" y="3137958"/>
            <a:ext cx="1981199" cy="1754326"/>
          </a:xfrm>
          <a:prstGeom prst="rect">
            <a:avLst/>
          </a:prstGeom>
          <a:noFill/>
        </p:spPr>
        <p:txBody>
          <a:bodyPr wrap="square" rtlCol="0">
            <a:spAutoFit/>
          </a:bodyPr>
          <a:lstStyle/>
          <a:p>
            <a:pPr marL="0" lvl="1" algn="ctr">
              <a:lnSpc>
                <a:spcPct val="150000"/>
              </a:lnSpc>
            </a:pPr>
            <a:r>
              <a:rPr lang="en-US" altLang="en-US" sz="2000" dirty="0" smtClean="0">
                <a:solidFill>
                  <a:srgbClr val="FFE38B"/>
                </a:solidFill>
                <a:latin typeface="Helvetica" panose="020B0604020202030204" pitchFamily="34" charset="0"/>
              </a:rPr>
              <a:t>Removing all Artificial Colors &amp; Flavors</a:t>
            </a:r>
            <a:endParaRPr lang="en-US" altLang="en-US" sz="2000" dirty="0">
              <a:solidFill>
                <a:srgbClr val="FFE38B"/>
              </a:solidFill>
              <a:latin typeface="Helvetica" panose="020B0604020202030204" pitchFamily="34" charset="0"/>
            </a:endParaRPr>
          </a:p>
          <a:p>
            <a:pPr algn="ctr"/>
            <a:endParaRPr lang="en-US" dirty="0">
              <a:solidFill>
                <a:prstClr val="black"/>
              </a:solidFill>
              <a:latin typeface="Helvetica" panose="020B0604020202030204" pitchFamily="34" charset="0"/>
            </a:endParaRPr>
          </a:p>
        </p:txBody>
      </p:sp>
      <p:sp>
        <p:nvSpPr>
          <p:cNvPr id="11" name="TextBox 10"/>
          <p:cNvSpPr txBox="1"/>
          <p:nvPr/>
        </p:nvSpPr>
        <p:spPr>
          <a:xfrm>
            <a:off x="6591302" y="3131565"/>
            <a:ext cx="1924049" cy="1754326"/>
          </a:xfrm>
          <a:prstGeom prst="rect">
            <a:avLst/>
          </a:prstGeom>
          <a:noFill/>
        </p:spPr>
        <p:txBody>
          <a:bodyPr wrap="square" rtlCol="0">
            <a:spAutoFit/>
          </a:bodyPr>
          <a:lstStyle/>
          <a:p>
            <a:pPr marL="0" lvl="1" algn="ctr">
              <a:lnSpc>
                <a:spcPct val="150000"/>
              </a:lnSpc>
            </a:pPr>
            <a:r>
              <a:rPr lang="en-US" altLang="en-US" sz="2000" dirty="0" smtClean="0">
                <a:solidFill>
                  <a:srgbClr val="ED8386"/>
                </a:solidFill>
                <a:latin typeface="Helvetica" panose="020B0604020202030204" pitchFamily="34" charset="0"/>
              </a:rPr>
              <a:t>Removing Preservatives &amp; HFCS</a:t>
            </a:r>
            <a:endParaRPr lang="en-US" altLang="en-US" sz="2000" dirty="0">
              <a:solidFill>
                <a:srgbClr val="ED8386"/>
              </a:solidFill>
              <a:latin typeface="Helvetica" panose="020B0604020202030204" pitchFamily="34" charset="0"/>
            </a:endParaRPr>
          </a:p>
          <a:p>
            <a:pPr algn="ctr"/>
            <a:endParaRPr lang="en-US" dirty="0">
              <a:solidFill>
                <a:prstClr val="black"/>
              </a:solidFill>
              <a:latin typeface="Helvetica" panose="020B0604020202030204" pitchFamily="34" charset="0"/>
            </a:endParaRPr>
          </a:p>
        </p:txBody>
      </p:sp>
      <p:cxnSp>
        <p:nvCxnSpPr>
          <p:cNvPr id="12" name="Straight Connector 11"/>
          <p:cNvCxnSpPr/>
          <p:nvPr/>
        </p:nvCxnSpPr>
        <p:spPr>
          <a:xfrm>
            <a:off x="-66676" y="2286004"/>
            <a:ext cx="12096751" cy="66675"/>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ttps://mimages.panerabread.com/common/images/panera-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160" y="1460020"/>
            <a:ext cx="1536701" cy="1499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3dprint.com/wp-content/uploads/2014/06/trek-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56" y="1857390"/>
            <a:ext cx="1790587" cy="9156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2.wikia.nocookie.net/__cb20140808235058/logopedia/images/6/64/Subway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499" y="1871674"/>
            <a:ext cx="2533648" cy="8286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3.amazonaws.com/static.quintly.com/blog/2013_03/social_media_duel_cola_pepsi_blog_open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123" y="1565249"/>
            <a:ext cx="1499880" cy="149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65061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784" y="2937096"/>
            <a:ext cx="983808" cy="983808"/>
          </a:xfrm>
          <a:prstGeom prst="rect">
            <a:avLst/>
          </a:prstGeom>
        </p:spPr>
      </p:pic>
      <p:cxnSp>
        <p:nvCxnSpPr>
          <p:cNvPr id="4" name="Straight Connector 3"/>
          <p:cNvCxnSpPr/>
          <p:nvPr/>
        </p:nvCxnSpPr>
        <p:spPr>
          <a:xfrm>
            <a:off x="4122429" y="2615997"/>
            <a:ext cx="0" cy="1665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97635" y="3044279"/>
            <a:ext cx="7460991" cy="769441"/>
          </a:xfrm>
          <a:prstGeom prst="rect">
            <a:avLst/>
          </a:prstGeom>
          <a:noFill/>
        </p:spPr>
        <p:txBody>
          <a:bodyPr wrap="square" rtlCol="0">
            <a:spAutoFit/>
          </a:bodyPr>
          <a:lstStyle/>
          <a:p>
            <a:r>
              <a:rPr lang="en-US" sz="4400" dirty="0" smtClean="0">
                <a:solidFill>
                  <a:schemeClr val="bg1"/>
                </a:solidFill>
                <a:latin typeface="Segoe UI Semibold" panose="020B0702040204020203" pitchFamily="34" charset="0"/>
                <a:ea typeface="Adobe Gothic Std B" panose="020B0800000000000000" pitchFamily="34" charset="-128"/>
              </a:rPr>
              <a:t>OUR CHALLENGE</a:t>
            </a:r>
            <a:endParaRPr lang="en-US" sz="4400" b="1" dirty="0">
              <a:solidFill>
                <a:schemeClr val="bg1"/>
              </a:solidFill>
              <a:latin typeface="Segoe UI Semibold" panose="020B0702040204020203" pitchFamily="34" charset="0"/>
              <a:ea typeface="Adobe Gothic Std B" panose="020B0800000000000000" pitchFamily="34" charset="-128"/>
            </a:endParaRPr>
          </a:p>
        </p:txBody>
      </p:sp>
    </p:spTree>
    <p:extLst>
      <p:ext uri="{BB962C8B-B14F-4D97-AF65-F5344CB8AC3E}">
        <p14:creationId xmlns:p14="http://schemas.microsoft.com/office/powerpoint/2010/main" val="245325970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25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WITHOUT-brand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121920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3500" y="847725"/>
            <a:ext cx="76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831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WITH-brand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121920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267" y="847725"/>
            <a:ext cx="74084"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83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527" y="2940593"/>
            <a:ext cx="992169" cy="992169"/>
          </a:xfrm>
          <a:prstGeom prst="rect">
            <a:avLst/>
          </a:prstGeom>
        </p:spPr>
      </p:pic>
      <p:cxnSp>
        <p:nvCxnSpPr>
          <p:cNvPr id="4" name="Straight Connector 3"/>
          <p:cNvCxnSpPr/>
          <p:nvPr/>
        </p:nvCxnSpPr>
        <p:spPr>
          <a:xfrm>
            <a:off x="4669655" y="2615997"/>
            <a:ext cx="0" cy="1665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874679" y="3044279"/>
            <a:ext cx="5669496" cy="769441"/>
          </a:xfrm>
          <a:prstGeom prst="rect">
            <a:avLst/>
          </a:prstGeom>
          <a:noFill/>
        </p:spPr>
        <p:txBody>
          <a:bodyPr wrap="square" rtlCol="0">
            <a:spAutoFit/>
          </a:bodyPr>
          <a:lstStyle/>
          <a:p>
            <a:r>
              <a:rPr lang="en-US" sz="4400" b="1" dirty="0" smtClean="0">
                <a:solidFill>
                  <a:schemeClr val="bg1"/>
                </a:solidFill>
                <a:latin typeface="Segoe UI Semibold" panose="020B0702040204020203" pitchFamily="34" charset="0"/>
                <a:ea typeface="Adobe Gothic Std B" panose="020B0800000000000000" pitchFamily="34" charset="-128"/>
              </a:rPr>
              <a:t>The Next Big Thing….</a:t>
            </a:r>
            <a:endParaRPr lang="en-US" sz="4400" b="1" dirty="0">
              <a:solidFill>
                <a:schemeClr val="bg1"/>
              </a:solidFill>
              <a:latin typeface="Segoe UI Semibold" panose="020B0702040204020203" pitchFamily="34" charset="0"/>
              <a:ea typeface="Adobe Gothic Std B" panose="020B0800000000000000" pitchFamily="34" charset="-128"/>
            </a:endParaRPr>
          </a:p>
        </p:txBody>
      </p:sp>
    </p:spTree>
    <p:extLst>
      <p:ext uri="{BB962C8B-B14F-4D97-AF65-F5344CB8AC3E}">
        <p14:creationId xmlns:p14="http://schemas.microsoft.com/office/powerpoint/2010/main" val="325254024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25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017" y="996693"/>
            <a:ext cx="7315215" cy="3035814"/>
          </a:xfrm>
          <a:prstGeom prst="rect">
            <a:avLst/>
          </a:prstGeom>
        </p:spPr>
      </p:pic>
    </p:spTree>
    <p:extLst>
      <p:ext uri="{BB962C8B-B14F-4D97-AF65-F5344CB8AC3E}">
        <p14:creationId xmlns:p14="http://schemas.microsoft.com/office/powerpoint/2010/main" val="163321242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12221</TotalTime>
  <Words>690</Words>
  <Application>Microsoft Office PowerPoint</Application>
  <PresentationFormat>Custom</PresentationFormat>
  <Paragraphs>121</Paragraphs>
  <Slides>36</Slides>
  <Notes>2</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S</dc:creator>
  <cp:lastModifiedBy>Windows User</cp:lastModifiedBy>
  <cp:revision>113</cp:revision>
  <dcterms:created xsi:type="dcterms:W3CDTF">2015-05-29T17:50:05Z</dcterms:created>
  <dcterms:modified xsi:type="dcterms:W3CDTF">2015-06-19T20:59:04Z</dcterms:modified>
</cp:coreProperties>
</file>